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8"/>
  </p:notesMasterIdLst>
  <p:handoutMasterIdLst>
    <p:handoutMasterId r:id="rId19"/>
  </p:handoutMasterIdLst>
  <p:sldIdLst>
    <p:sldId id="266" r:id="rId3"/>
    <p:sldId id="312" r:id="rId4"/>
    <p:sldId id="317" r:id="rId5"/>
    <p:sldId id="268" r:id="rId6"/>
    <p:sldId id="320" r:id="rId7"/>
    <p:sldId id="321" r:id="rId8"/>
    <p:sldId id="329" r:id="rId9"/>
    <p:sldId id="318" r:id="rId10"/>
    <p:sldId id="332" r:id="rId11"/>
    <p:sldId id="322" r:id="rId12"/>
    <p:sldId id="325" r:id="rId13"/>
    <p:sldId id="264" r:id="rId14"/>
    <p:sldId id="299" r:id="rId15"/>
    <p:sldId id="330" r:id="rId16"/>
    <p:sldId id="273"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3E50"/>
    <a:srgbClr val="EEF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2"/>
    <p:restoredTop sz="77632"/>
  </p:normalViewPr>
  <p:slideViewPr>
    <p:cSldViewPr snapToGrid="0" snapToObjects="1">
      <p:cViewPr varScale="1">
        <p:scale>
          <a:sx n="68" d="100"/>
          <a:sy n="68" d="100"/>
        </p:scale>
        <p:origin x="888" y="58"/>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2/24/2018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24/02/2018</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93"/>
          <p:cNvSpPr>
            <a:spLocks noGrp="1" noRot="1" noChangeAspect="1" noTextEdit="1"/>
          </p:cNvSpPr>
          <p:nvPr>
            <p:ph type="sldImg"/>
          </p:nvPr>
        </p:nvSpPr>
        <p:spPr/>
      </p:sp>
      <p:sp>
        <p:nvSpPr>
          <p:cNvPr id="48131" name="Shape 94"/>
          <p:cNvSpPr>
            <a:spLocks noGrp="1"/>
          </p:cNvSpPr>
          <p:nvPr>
            <p:ph type="body" sz="quarter" idx="1"/>
          </p:nvPr>
        </p:nvSpPr>
        <p:spPr/>
        <p:txBody>
          <a:bodyPr/>
          <a:lstStyle/>
          <a:p>
            <a:pPr defTabSz="914400" eaLnBrk="1" hangingPunct="1">
              <a:lnSpc>
                <a:spcPct val="100000"/>
              </a:lnSpc>
              <a:spcBef>
                <a:spcPct val="0"/>
              </a:spcBef>
            </a:pPr>
            <a:endParaRPr lang="en-US" altLang="en-US" sz="1200" dirty="0">
              <a:solidFill>
                <a:srgbClr val="000000"/>
              </a:solidFill>
              <a:latin typeface="Arial" charset="0"/>
              <a:ea typeface="ＭＳ Ｐゴシック" charset="-128"/>
              <a:sym typeface="Arial" charset="0"/>
            </a:endParaRPr>
          </a:p>
        </p:txBody>
      </p:sp>
    </p:spTree>
    <p:extLst>
      <p:ext uri="{BB962C8B-B14F-4D97-AF65-F5344CB8AC3E}">
        <p14:creationId xmlns:p14="http://schemas.microsoft.com/office/powerpoint/2010/main" val="150021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GB" altLang="en-US" dirty="0"/>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3CB9034-0D49-F446-8FC1-D9335DAEB492}" type="slidenum">
              <a:rPr lang="en-GB" altLang="en-US">
                <a:latin typeface="Calibri" charset="0"/>
              </a:rPr>
              <a:pPr/>
              <a:t>13</a:t>
            </a:fld>
            <a:endParaRPr lang="en-GB" altLang="en-US" dirty="0">
              <a:latin typeface="Calibri" charset="0"/>
            </a:endParaRPr>
          </a:p>
        </p:txBody>
      </p:sp>
    </p:spTree>
    <p:extLst>
      <p:ext uri="{BB962C8B-B14F-4D97-AF65-F5344CB8AC3E}">
        <p14:creationId xmlns:p14="http://schemas.microsoft.com/office/powerpoint/2010/main" val="36245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3</a:t>
            </a:fld>
            <a:endParaRPr lang="en-GB" altLang="en-US" dirty="0"/>
          </a:p>
        </p:txBody>
      </p:sp>
    </p:spTree>
    <p:extLst>
      <p:ext uri="{BB962C8B-B14F-4D97-AF65-F5344CB8AC3E}">
        <p14:creationId xmlns:p14="http://schemas.microsoft.com/office/powerpoint/2010/main" val="93964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GB" altLang="en-US" dirty="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4</a:t>
            </a:fld>
            <a:endParaRPr lang="en-GB" altLang="en-US" dirty="0">
              <a:latin typeface="Calibri" charset="0"/>
            </a:endParaRPr>
          </a:p>
        </p:txBody>
      </p:sp>
    </p:spTree>
    <p:extLst>
      <p:ext uri="{BB962C8B-B14F-4D97-AF65-F5344CB8AC3E}">
        <p14:creationId xmlns:p14="http://schemas.microsoft.com/office/powerpoint/2010/main" val="147929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380990" indent="-380990">
              <a:lnSpc>
                <a:spcPct val="90000"/>
              </a:lnSpc>
              <a:spcBef>
                <a:spcPts val="0"/>
              </a:spcBef>
              <a:spcAft>
                <a:spcPts val="800"/>
              </a:spcAft>
              <a:buFont typeface="Arial" charset="0"/>
              <a:buChar char="•"/>
            </a:pPr>
            <a:r>
              <a:rPr lang="en-US" sz="2133" dirty="0" smtClean="0"/>
              <a:t>Industry is not adequately addressing fundamental security, privacy and life-safety issues.</a:t>
            </a:r>
            <a:endParaRPr lang="en-US" sz="2133" dirty="0" smtClean="0">
              <a:ea typeface="ＭＳ Ｐゴシック" charset="0"/>
            </a:endParaRPr>
          </a:p>
          <a:p>
            <a:pPr marL="380990" indent="-380990">
              <a:lnSpc>
                <a:spcPct val="90000"/>
              </a:lnSpc>
              <a:spcBef>
                <a:spcPts val="0"/>
              </a:spcBef>
              <a:spcAft>
                <a:spcPts val="800"/>
              </a:spcAft>
              <a:buFont typeface="Arial" charset="0"/>
              <a:buChar char="•"/>
            </a:pPr>
            <a:r>
              <a:rPr lang="en-US" sz="2133" dirty="0" smtClean="0">
                <a:ea typeface="ＭＳ Ｐゴシック" charset="0"/>
              </a:rPr>
              <a:t>Many manufacturers are new to the networking and Internet arena, and lack experience.</a:t>
            </a:r>
          </a:p>
          <a:p>
            <a:pPr marL="380990" indent="-380990">
              <a:lnSpc>
                <a:spcPct val="90000"/>
              </a:lnSpc>
              <a:spcBef>
                <a:spcPts val="0"/>
              </a:spcBef>
              <a:spcAft>
                <a:spcPts val="800"/>
              </a:spcAft>
              <a:buFont typeface="Arial" charset="0"/>
              <a:buChar char="•"/>
            </a:pPr>
            <a:r>
              <a:rPr lang="en-US" sz="2133" dirty="0" smtClean="0">
                <a:ea typeface="ＭＳ Ｐゴシック" charset="0"/>
              </a:rPr>
              <a:t>There are STRONG competitive pressures for speed to market and cost reduction.</a:t>
            </a:r>
          </a:p>
          <a:p>
            <a:pPr marL="649801" lvl="2" indent="-380990">
              <a:lnSpc>
                <a:spcPct val="90000"/>
              </a:lnSpc>
              <a:spcBef>
                <a:spcPts val="0"/>
              </a:spcBef>
              <a:spcAft>
                <a:spcPts val="800"/>
              </a:spcAft>
              <a:buFont typeface="Arial" charset="0"/>
              <a:buChar char="•"/>
            </a:pPr>
            <a:r>
              <a:rPr lang="en-US" sz="2133" dirty="0" smtClean="0">
                <a:ea typeface="ＭＳ Ｐゴシック" charset="0"/>
              </a:rPr>
              <a:t>Security and privacy cost money, require specialized skills, and slow down the development process.</a:t>
            </a:r>
          </a:p>
          <a:p>
            <a:pPr marL="380990" indent="-380990">
              <a:lnSpc>
                <a:spcPct val="90000"/>
              </a:lnSpc>
              <a:spcBef>
                <a:spcPts val="0"/>
              </a:spcBef>
              <a:spcAft>
                <a:spcPts val="800"/>
              </a:spcAft>
              <a:buFont typeface="Arial" charset="0"/>
              <a:buChar char="•"/>
            </a:pPr>
            <a:r>
              <a:rPr lang="en-US" sz="2133" dirty="0" smtClean="0">
                <a:ea typeface="ＭＳ Ｐゴシック" charset="0"/>
              </a:rPr>
              <a:t>The proliferation of devices, and corresponding interactions with other devices, increase the “surface” available for cyberattack.</a:t>
            </a:r>
          </a:p>
          <a:p>
            <a:pPr marL="380990" indent="-380990">
              <a:lnSpc>
                <a:spcPct val="90000"/>
              </a:lnSpc>
              <a:spcBef>
                <a:spcPts val="0"/>
              </a:spcBef>
              <a:spcAft>
                <a:spcPts val="800"/>
              </a:spcAft>
              <a:buFont typeface="Arial" charset="0"/>
              <a:buChar char="•"/>
            </a:pPr>
            <a:r>
              <a:rPr lang="en-US" sz="2133" dirty="0" smtClean="0">
                <a:ea typeface="ＭＳ Ｐゴシック" charset="0"/>
              </a:rPr>
              <a:t>Poorly secured devices affect the security of the Internet and other devices </a:t>
            </a:r>
            <a:r>
              <a:rPr lang="en-US" sz="2133" i="1" dirty="0" smtClean="0">
                <a:ea typeface="ＭＳ Ｐゴシック" charset="0"/>
              </a:rPr>
              <a:t>globally</a:t>
            </a:r>
            <a:r>
              <a:rPr lang="en-US" sz="2133" dirty="0" smtClean="0">
                <a:ea typeface="ＭＳ Ｐゴシック" charset="0"/>
              </a:rPr>
              <a:t>, not just </a:t>
            </a:r>
            <a:r>
              <a:rPr lang="en-US" sz="2133" i="1" dirty="0" smtClean="0">
                <a:ea typeface="ＭＳ Ｐゴシック" charset="0"/>
              </a:rPr>
              <a:t>locally</a:t>
            </a:r>
            <a:r>
              <a:rPr lang="en-US" sz="2133" dirty="0" smtClean="0">
                <a:ea typeface="ＭＳ Ｐゴシック" charset="0"/>
              </a:rPr>
              <a:t>.</a:t>
            </a:r>
            <a:endParaRPr lang="en-US" sz="2133" dirty="0">
              <a:ea typeface="ＭＳ Ｐゴシック" charset="0"/>
            </a:endParaRPr>
          </a:p>
        </p:txBody>
      </p:sp>
      <p:sp>
        <p:nvSpPr>
          <p:cNvPr id="4" name="Header Placeholder 3"/>
          <p:cNvSpPr>
            <a:spLocks noGrp="1"/>
          </p:cNvSpPr>
          <p:nvPr>
            <p:ph type="hdr" sz="quarter"/>
          </p:nvPr>
        </p:nvSpPr>
        <p:spPr/>
        <p:txBody>
          <a:bodyPr/>
          <a:lstStyle/>
          <a:p>
            <a:pPr>
              <a:defRPr/>
            </a:pPr>
            <a:r>
              <a:rPr lang="en-US"/>
              <a:t>The Internet Society</a:t>
            </a:r>
            <a:endParaRPr lang="en-US" dirty="0"/>
          </a:p>
        </p:txBody>
      </p:sp>
      <p:sp>
        <p:nvSpPr>
          <p:cNvPr id="43012"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5D9F93E-A5FF-BF47-A968-F8C565835FD5}" type="datetime1">
              <a:rPr lang="en-US">
                <a:latin typeface="Calibri" charset="0"/>
              </a:rPr>
              <a:pPr/>
              <a:t>2/24/2018</a:t>
            </a:fld>
            <a:endParaRPr lang="en-US">
              <a:latin typeface="Calibri" charset="0"/>
            </a:endParaRPr>
          </a:p>
        </p:txBody>
      </p:sp>
      <p:sp>
        <p:nvSpPr>
          <p:cNvPr id="43013"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8D74B09-73C5-EF41-9CD0-2B3BE75F3E45}" type="slidenum">
              <a:rPr lang="en-US">
                <a:latin typeface="Calibri" charset="0"/>
              </a:rPr>
              <a:pPr/>
              <a:t>5</a:t>
            </a:fld>
            <a:endParaRPr lang="en-US">
              <a:latin typeface="Calibri" charset="0"/>
            </a:endParaRPr>
          </a:p>
        </p:txBody>
      </p:sp>
    </p:spTree>
    <p:extLst>
      <p:ext uri="{BB962C8B-B14F-4D97-AF65-F5344CB8AC3E}">
        <p14:creationId xmlns:p14="http://schemas.microsoft.com/office/powerpoint/2010/main" val="28039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GB" altLang="en-US" dirty="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8</a:t>
            </a:fld>
            <a:endParaRPr lang="en-GB" altLang="en-US" dirty="0">
              <a:latin typeface="Calibri" charset="0"/>
            </a:endParaRPr>
          </a:p>
        </p:txBody>
      </p:sp>
    </p:spTree>
    <p:extLst>
      <p:ext uri="{BB962C8B-B14F-4D97-AF65-F5344CB8AC3E}">
        <p14:creationId xmlns:p14="http://schemas.microsoft.com/office/powerpoint/2010/main" val="200066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outward risk:</a:t>
            </a:r>
          </a:p>
          <a:p>
            <a:r>
              <a:rPr lang="en-GB" sz="1200" b="0" i="0" kern="1200" dirty="0" smtClean="0">
                <a:solidFill>
                  <a:schemeClr val="tx1"/>
                </a:solidFill>
                <a:effectLst/>
                <a:latin typeface="+mn-lt"/>
                <a:ea typeface="ＭＳ Ｐゴシック" charset="-128"/>
                <a:cs typeface="+mn-cs"/>
              </a:rPr>
              <a:t>A home appliance may continue to function well as far as the direct user is concerned, and s/he may be unaware that it is part of a botnet participating in a DDoS attack</a:t>
            </a:r>
          </a:p>
          <a:p>
            <a:endParaRPr lang="en-GB" sz="1200" b="0" i="0" kern="1200" dirty="0" smtClean="0">
              <a:solidFill>
                <a:schemeClr val="tx1"/>
              </a:solidFill>
              <a:effectLst/>
              <a:latin typeface="+mn-lt"/>
              <a:ea typeface="ＭＳ Ｐゴシック" charset="-128"/>
              <a:cs typeface="+mn-cs"/>
            </a:endParaRPr>
          </a:p>
          <a:p>
            <a:r>
              <a:rPr lang="en-GB" sz="1200" b="0" i="0" kern="1200" dirty="0" smtClean="0">
                <a:solidFill>
                  <a:schemeClr val="tx1"/>
                </a:solidFill>
                <a:effectLst/>
                <a:latin typeface="+mn-lt"/>
                <a:ea typeface="ＭＳ Ｐゴシック" charset="-128"/>
                <a:cs typeface="+mn-cs"/>
              </a:rPr>
              <a:t>Toaster example:</a:t>
            </a:r>
          </a:p>
          <a:p>
            <a:r>
              <a:rPr lang="en-GB" sz="1200" b="0" i="0" kern="1200" dirty="0" smtClean="0">
                <a:solidFill>
                  <a:schemeClr val="tx1"/>
                </a:solidFill>
                <a:effectLst/>
                <a:latin typeface="+mn-lt"/>
                <a:ea typeface="ＭＳ Ｐゴシック" charset="-128"/>
                <a:cs typeface="+mn-cs"/>
              </a:rPr>
              <a:t>- Someone may use it against you, and remotely decide to burn your hands our even your house (inward security related issue)</a:t>
            </a:r>
          </a:p>
          <a:p>
            <a:pPr marL="171450" indent="-171450">
              <a:buFontTx/>
              <a:buChar char="-"/>
            </a:pPr>
            <a:r>
              <a:rPr lang="en-GB" sz="1200" b="0" i="0" kern="1200" dirty="0" smtClean="0">
                <a:solidFill>
                  <a:schemeClr val="tx1"/>
                </a:solidFill>
                <a:effectLst/>
                <a:latin typeface="+mn-lt"/>
                <a:ea typeface="ＭＳ Ｐゴシック" charset="-128"/>
                <a:cs typeface="+mn-cs"/>
              </a:rPr>
              <a:t>Your toaster works ok but is being used for a major DDOS attack (outward)</a:t>
            </a:r>
            <a:br>
              <a:rPr lang="en-GB" sz="1200" b="0" i="0" kern="1200" dirty="0" smtClean="0">
                <a:solidFill>
                  <a:schemeClr val="tx1"/>
                </a:solidFill>
                <a:effectLst/>
                <a:latin typeface="+mn-lt"/>
                <a:ea typeface="ＭＳ Ｐゴシック" charset="-128"/>
                <a:cs typeface="+mn-cs"/>
              </a:rPr>
            </a:br>
            <a:endParaRPr lang="en-GB" sz="1200" b="0" i="0" kern="1200" dirty="0" smtClean="0">
              <a:solidFill>
                <a:schemeClr val="tx1"/>
              </a:solidFill>
              <a:effectLst/>
              <a:latin typeface="+mn-lt"/>
              <a:ea typeface="ＭＳ Ｐゴシック" charset="-128"/>
              <a:cs typeface="+mn-cs"/>
            </a:endParaRPr>
          </a:p>
          <a:p>
            <a:pPr marL="171450" indent="-171450">
              <a:buFontTx/>
              <a:buChar char="-"/>
            </a:pPr>
            <a:r>
              <a:rPr lang="en-GB" sz="1200" b="0" i="0" kern="1200" dirty="0" smtClean="0">
                <a:solidFill>
                  <a:schemeClr val="tx1"/>
                </a:solidFill>
                <a:effectLst/>
                <a:latin typeface="+mn-lt"/>
                <a:ea typeface="ＭＳ Ｐゴシック" charset="-128"/>
                <a:cs typeface="+mn-cs"/>
              </a:rPr>
              <a:t>At ISOC,  our focus is on the impact that IoT security and privacy has on the Internet and other users.</a:t>
            </a:r>
          </a:p>
          <a:p>
            <a:endParaRPr lang="en-GB"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9</a:t>
            </a:fld>
            <a:endParaRPr lang="en-GB" altLang="en-US" dirty="0"/>
          </a:p>
        </p:txBody>
      </p:sp>
    </p:spTree>
    <p:extLst>
      <p:ext uri="{BB962C8B-B14F-4D97-AF65-F5344CB8AC3E}">
        <p14:creationId xmlns:p14="http://schemas.microsoft.com/office/powerpoint/2010/main" val="15522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a:spcBef>
                <a:spcPts val="0"/>
              </a:spcBef>
              <a:spcAft>
                <a:spcPts val="800"/>
              </a:spcAft>
              <a:buFont typeface="Arial" charset="0"/>
              <a:buChar char="•"/>
            </a:pPr>
            <a:r>
              <a:rPr lang="en-US" sz="1200" dirty="0" smtClean="0">
                <a:ea typeface="ＭＳ Ｐゴシック" charset="0"/>
              </a:rPr>
              <a:t>June 2015 kick off, consensus driven process with input from industry and policy-makers</a:t>
            </a:r>
          </a:p>
          <a:p>
            <a:pPr marL="380990" indent="-380990">
              <a:spcBef>
                <a:spcPts val="0"/>
              </a:spcBef>
              <a:spcAft>
                <a:spcPts val="800"/>
              </a:spcAft>
              <a:buFont typeface="Arial" charset="0"/>
              <a:buChar char="•"/>
            </a:pPr>
            <a:r>
              <a:rPr lang="en-US" sz="1200" dirty="0" smtClean="0">
                <a:ea typeface="ＭＳ Ｐゴシック" charset="0"/>
              </a:rPr>
              <a:t>Multi-stakeholder working group – 100 plus participants</a:t>
            </a:r>
          </a:p>
          <a:p>
            <a:pPr marL="380990" indent="-380990">
              <a:spcBef>
                <a:spcPts val="0"/>
              </a:spcBef>
              <a:spcAft>
                <a:spcPts val="800"/>
              </a:spcAft>
              <a:buFont typeface="Arial" charset="0"/>
              <a:buChar char="•"/>
            </a:pPr>
            <a:r>
              <a:rPr lang="en-US" sz="1200" dirty="0" smtClean="0">
                <a:ea typeface="ＭＳ Ｐゴシック" charset="0"/>
              </a:rPr>
              <a:t>Face-To-Face meetings / Public Call for Comments</a:t>
            </a:r>
          </a:p>
          <a:p>
            <a:pPr marL="380990" indent="-380990">
              <a:spcBef>
                <a:spcPts val="0"/>
              </a:spcBef>
              <a:spcAft>
                <a:spcPts val="800"/>
              </a:spcAft>
              <a:buFont typeface="Arial" charset="0"/>
              <a:buChar char="•"/>
            </a:pPr>
            <a:r>
              <a:rPr lang="en-US" sz="1200" dirty="0" smtClean="0">
                <a:ea typeface="ＭＳ Ｐゴシック" charset="0"/>
              </a:rPr>
              <a:t>Ongoing refinement</a:t>
            </a:r>
          </a:p>
          <a:p>
            <a:pPr marL="380990" indent="-380990">
              <a:spcBef>
                <a:spcPts val="0"/>
              </a:spcBef>
              <a:spcAft>
                <a:spcPts val="800"/>
              </a:spcAft>
              <a:buFont typeface="Arial" charset="0"/>
              <a:buChar char="•"/>
            </a:pPr>
            <a:r>
              <a:rPr lang="en-US" sz="1200" dirty="0" smtClean="0">
                <a:ea typeface="ＭＳ Ｐゴシック" charset="0"/>
              </a:rPr>
              <a:t>Working Group Focus </a:t>
            </a:r>
          </a:p>
          <a:p>
            <a:endParaRPr lang="en-GB"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10</a:t>
            </a:fld>
            <a:endParaRPr lang="en-GB" altLang="en-US" dirty="0"/>
          </a:p>
        </p:txBody>
      </p:sp>
    </p:spTree>
    <p:extLst>
      <p:ext uri="{BB962C8B-B14F-4D97-AF65-F5344CB8AC3E}">
        <p14:creationId xmlns:p14="http://schemas.microsoft.com/office/powerpoint/2010/main" val="205829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US" sz="1200" b="1" dirty="0" smtClean="0">
                <a:latin typeface="+mn-lt"/>
              </a:rPr>
              <a:t>The Framework is broken down into 4 key areas: </a:t>
            </a:r>
          </a:p>
          <a:p>
            <a:pPr marL="457189" indent="-457189">
              <a:spcAft>
                <a:spcPts val="800"/>
              </a:spcAft>
              <a:buFont typeface="+mj-lt"/>
              <a:buAutoNum type="arabicPeriod"/>
            </a:pPr>
            <a:r>
              <a:rPr lang="en-US" sz="1200" b="1" dirty="0" smtClean="0">
                <a:latin typeface="+mn-lt"/>
              </a:rPr>
              <a:t>Security Principles </a:t>
            </a:r>
            <a:r>
              <a:rPr lang="en-US" sz="1200" dirty="0" smtClean="0">
                <a:latin typeface="+mn-lt"/>
              </a:rPr>
              <a:t>(1-12) – Applicable to any device or sensor and all applications and back-end cloud services. These range from the application of a rigorous software development security process to adhering to data security principles for data stored and transmitted by the device, to supply chain management, penetration testing and vulnerability reporting programs. Further principles outline the requirement for life-cycle security patching. </a:t>
            </a:r>
          </a:p>
          <a:p>
            <a:pPr marL="457189" indent="-457189">
              <a:spcAft>
                <a:spcPts val="800"/>
              </a:spcAft>
              <a:buFont typeface="+mj-lt"/>
              <a:buAutoNum type="arabicPeriod"/>
            </a:pPr>
            <a:r>
              <a:rPr lang="en-US" sz="1200" b="1" dirty="0" smtClean="0">
                <a:latin typeface="+mn-lt"/>
              </a:rPr>
              <a:t>User Access &amp; Credentials </a:t>
            </a:r>
            <a:r>
              <a:rPr lang="en-US" sz="1200" dirty="0" smtClean="0">
                <a:latin typeface="+mn-lt"/>
              </a:rPr>
              <a:t>(13-17) – Requirement of encryption of all passwords and user names, shipment of devices with unique passwords, implementation of generally accepted password reset processes and integration of mechanisms to help prevent </a:t>
            </a:r>
            <a:r>
              <a:rPr lang="ja-JP" altLang="en-US" sz="1200" dirty="0" smtClean="0">
                <a:latin typeface="+mn-lt"/>
              </a:rPr>
              <a:t>“</a:t>
            </a:r>
            <a:r>
              <a:rPr lang="en-US" sz="1200" dirty="0" smtClean="0">
                <a:latin typeface="+mn-lt"/>
              </a:rPr>
              <a:t>brute force</a:t>
            </a:r>
            <a:r>
              <a:rPr lang="ja-JP" altLang="en-US" sz="1200" dirty="0" smtClean="0">
                <a:latin typeface="+mn-lt"/>
              </a:rPr>
              <a:t>”</a:t>
            </a:r>
            <a:r>
              <a:rPr lang="en-US" sz="1200" dirty="0" smtClean="0">
                <a:latin typeface="+mn-lt"/>
              </a:rPr>
              <a:t> login attempts. </a:t>
            </a:r>
          </a:p>
          <a:p>
            <a:pPr marL="457189" indent="-457189">
              <a:spcAft>
                <a:spcPts val="800"/>
              </a:spcAft>
              <a:buFont typeface="+mj-lt"/>
              <a:buAutoNum type="arabicPeriod" startAt="3"/>
            </a:pPr>
            <a:r>
              <a:rPr lang="en-US" sz="1200" b="1" dirty="0" smtClean="0">
                <a:latin typeface="+mn-lt"/>
              </a:rPr>
              <a:t>Privacy, Disclosures &amp; Transparency </a:t>
            </a:r>
            <a:r>
              <a:rPr lang="en-US" sz="1200" dirty="0" smtClean="0">
                <a:latin typeface="+mn-lt"/>
              </a:rPr>
              <a:t>(18-33) – Requirements consistent with generally accepted privacy principles, including prominent disclosures on packaging, point of sale and/or posted online, capability for users to have the ability to reset devices to factory settings, and compliance with applicable regulatory requirements including the EU GDPR and children</a:t>
            </a:r>
            <a:r>
              <a:rPr lang="ja-JP" altLang="en-US" sz="1200" dirty="0" smtClean="0">
                <a:latin typeface="+mn-lt"/>
              </a:rPr>
              <a:t>’</a:t>
            </a:r>
            <a:r>
              <a:rPr lang="en-US" sz="1200" dirty="0" smtClean="0">
                <a:latin typeface="+mn-lt"/>
              </a:rPr>
              <a:t>s privacy regulations. Also addresses disclosures on the impact to product features or functionality if connectivity is disabled. </a:t>
            </a:r>
          </a:p>
          <a:p>
            <a:pPr marL="457189" indent="-457189">
              <a:spcAft>
                <a:spcPts val="800"/>
              </a:spcAft>
              <a:buFont typeface="+mj-lt"/>
              <a:buAutoNum type="arabicPeriod" startAt="3"/>
            </a:pPr>
            <a:r>
              <a:rPr lang="en-US" sz="1200" b="1" dirty="0" smtClean="0">
                <a:latin typeface="+mn-lt"/>
              </a:rPr>
              <a:t>Notifications &amp; Related Best Practices </a:t>
            </a:r>
            <a:r>
              <a:rPr lang="en-US" sz="1200" dirty="0" smtClean="0">
                <a:latin typeface="+mn-lt"/>
              </a:rPr>
              <a:t>(34-40) - Key to maintaining device security is having mechanisms and processes to promptly notify a user of threats and action(s) required. Principles include requiring email authentication for security notifications and that messages must be communicated clearly for users of all reading levels. In addition, tamper-proof packaging and accessibility requirements are highlighted. </a:t>
            </a:r>
          </a:p>
          <a:p>
            <a:pPr marL="457189" indent="-457189">
              <a:spcAft>
                <a:spcPts val="800"/>
              </a:spcAft>
              <a:buFont typeface="+mj-lt"/>
              <a:buAutoNum type="arabicPeriod"/>
            </a:pPr>
            <a:endParaRPr lang="en-US" sz="1200" dirty="0" smtClean="0">
              <a:latin typeface="+mn-lt"/>
            </a:endParaRPr>
          </a:p>
          <a:p>
            <a:endParaRPr lang="en-GB"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11</a:t>
            </a:fld>
            <a:endParaRPr lang="en-GB" altLang="en-US" dirty="0"/>
          </a:p>
        </p:txBody>
      </p:sp>
    </p:spTree>
    <p:extLst>
      <p:ext uri="{BB962C8B-B14F-4D97-AF65-F5344CB8AC3E}">
        <p14:creationId xmlns:p14="http://schemas.microsoft.com/office/powerpoint/2010/main" val="103133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Consumers</a:t>
            </a:r>
          </a:p>
          <a:p>
            <a:pPr lvl="2"/>
            <a:r>
              <a:rPr lang="en-US" sz="1600" dirty="0" smtClean="0"/>
              <a:t>We want to raise awareness of the privacy and security risks and encourage consumers to voice their concerns</a:t>
            </a:r>
          </a:p>
          <a:p>
            <a:pPr lvl="2"/>
            <a:endParaRPr lang="en-US" dirty="0" smtClean="0"/>
          </a:p>
          <a:p>
            <a:r>
              <a:rPr lang="en-US" sz="1800" dirty="0" smtClean="0"/>
              <a:t>Policymakers and Regulators </a:t>
            </a:r>
          </a:p>
          <a:p>
            <a:pPr lvl="2"/>
            <a:r>
              <a:rPr lang="en-US" sz="1600" dirty="0" smtClean="0"/>
              <a:t>We want policymakers to create a policy environment that favors strong security and privacy features in IoT products and services</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b="1" dirty="0" smtClean="0">
              <a:latin typeface="Hind" charset="0"/>
              <a:ea typeface="Hind" charset="0"/>
              <a:cs typeface="Hind"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b="1" dirty="0" smtClean="0">
              <a:latin typeface="Hind" charset="0"/>
              <a:ea typeface="Hind" charset="0"/>
              <a:cs typeface="Hind"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b="1" dirty="0" smtClean="0">
              <a:latin typeface="Hind" charset="0"/>
              <a:ea typeface="Hind" charset="0"/>
              <a:cs typeface="Hind" charset="0"/>
            </a:endParaRPr>
          </a:p>
          <a:p>
            <a:endParaRPr lang="en-US"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12</a:t>
            </a:fld>
            <a:endParaRPr lang="en-GB" altLang="en-US" dirty="0"/>
          </a:p>
        </p:txBody>
      </p:sp>
    </p:spTree>
    <p:extLst>
      <p:ext uri="{BB962C8B-B14F-4D97-AF65-F5344CB8AC3E}">
        <p14:creationId xmlns:p14="http://schemas.microsoft.com/office/powerpoint/2010/main" val="853032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a:t>Click to edit Master text styles</a:t>
            </a:r>
          </a:p>
          <a:p>
            <a:pPr lvl="1"/>
            <a:r>
              <a:rPr lang="en-US"/>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a:t>Click to edit Master text styles</a:t>
            </a:r>
          </a:p>
          <a:p>
            <a:pPr lvl="1"/>
            <a:r>
              <a:rPr lang="en-US"/>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tatement – Putt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a:t>Click to edit Master text styles</a:t>
            </a:r>
          </a:p>
          <a:p>
            <a:pPr lvl="1"/>
            <a:r>
              <a:rPr lang="en-US"/>
              <a:t>Second level</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a:pPr/>
              <a:t>‹#›</a:t>
            </a:fld>
            <a:endParaRPr lang="uk-UA" alt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16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556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3355853"/>
            <a:ext cx="11109600" cy="456728"/>
          </a:xfrm>
          <a:prstGeom prst="rect">
            <a:avLst/>
          </a:prstGeom>
        </p:spPr>
        <p:txBody>
          <a:bodyPr wrap="square" rIns="1728000">
            <a:spAutoFit/>
          </a:bodyPr>
          <a:lstStyle>
            <a:lvl1pPr>
              <a:defRPr lang="en-GB" sz="2800" dirty="0">
                <a:solidFill>
                  <a:schemeClr val="tx2"/>
                </a:solidFill>
                <a:latin typeface="+mn-lt"/>
                <a:ea typeface="+mj-ea"/>
                <a:cs typeface="+mj-cs"/>
              </a:defRPr>
            </a:lvl1pPr>
          </a:lstStyle>
          <a:p>
            <a:pPr lvl="0"/>
            <a:r>
              <a:rPr lang="en-US" dirty="0"/>
              <a:t>Click to edit Master subtitle style</a:t>
            </a:r>
            <a:endParaRPr lang="en-GB" dirty="0"/>
          </a:p>
        </p:txBody>
      </p:sp>
      <p:sp>
        <p:nvSpPr>
          <p:cNvPr id="2" name="Title 1"/>
          <p:cNvSpPr>
            <a:spLocks noGrp="1"/>
          </p:cNvSpPr>
          <p:nvPr>
            <p:ph type="ctrTitle"/>
          </p:nvPr>
        </p:nvSpPr>
        <p:spPr>
          <a:xfrm>
            <a:off x="540000" y="2856637"/>
            <a:ext cx="11109600" cy="536750"/>
          </a:xfrm>
        </p:spPr>
        <p:txBody>
          <a:bodyPr/>
          <a:lstStyle>
            <a:lvl1pPr algn="l">
              <a:lnSpc>
                <a:spcPct val="109000"/>
              </a:lnSpc>
              <a:defRPr sz="3200">
                <a:solidFill>
                  <a:srgbClr val="EEF2EC"/>
                </a:solidFill>
              </a:defRPr>
            </a:lvl1pPr>
          </a:lstStyle>
          <a:p>
            <a:r>
              <a:rPr lang="en-US" dirty="0"/>
              <a:t>Click to edit Master title style</a:t>
            </a:r>
            <a:endParaRPr lang="en-GB" dirty="0"/>
          </a:p>
        </p:txBody>
      </p:sp>
      <p:sp>
        <p:nvSpPr>
          <p:cNvPr id="10" name="Text Placeholder 9"/>
          <p:cNvSpPr>
            <a:spLocks noGrp="1"/>
          </p:cNvSpPr>
          <p:nvPr>
            <p:ph type="body" sz="quarter" idx="10"/>
          </p:nvPr>
        </p:nvSpPr>
        <p:spPr>
          <a:xfrm>
            <a:off x="540000" y="5605544"/>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15" name="Text Placeholder 9"/>
          <p:cNvSpPr>
            <a:spLocks noGrp="1"/>
          </p:cNvSpPr>
          <p:nvPr>
            <p:ph type="body" sz="quarter" idx="11"/>
          </p:nvPr>
        </p:nvSpPr>
        <p:spPr>
          <a:xfrm>
            <a:off x="540000" y="573969"/>
            <a:ext cx="4097551" cy="270074"/>
          </a:xfrm>
          <a:prstGeom prst="rect">
            <a:avLst/>
          </a:prstGeo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43133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dirty="0"/>
              <a:t>Click to edit Master subtitle style</a:t>
            </a:r>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9F35CCC7-CB4F-5542-883B-77CD96CEB14D}" type="slidenum">
              <a:rPr lang="uk-UA" altLang="en-US"/>
              <a:pPr/>
              <a:t>‹#›</a:t>
            </a:fld>
            <a:endParaRPr lang="uk-UA" altLang="en-US" dirty="0"/>
          </a:p>
        </p:txBody>
      </p:sp>
    </p:spTree>
    <p:extLst>
      <p:ext uri="{BB962C8B-B14F-4D97-AF65-F5344CB8AC3E}">
        <p14:creationId xmlns:p14="http://schemas.microsoft.com/office/powerpoint/2010/main" val="112036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B0B0632-44AB-E64F-9964-F97E8E40AC00}" type="slidenum">
              <a:rPr lang="uk-UA" altLang="en-US"/>
              <a:pPr/>
              <a:t>‹#›</a:t>
            </a:fld>
            <a:endParaRPr lang="uk-UA" altLang="en-US" dirty="0"/>
          </a:p>
        </p:txBody>
      </p:sp>
    </p:spTree>
    <p:extLst>
      <p:ext uri="{BB962C8B-B14F-4D97-AF65-F5344CB8AC3E}">
        <p14:creationId xmlns:p14="http://schemas.microsoft.com/office/powerpoint/2010/main" val="787197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ellow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chemeClr val="accent4"/>
                </a:solidFill>
                <a:latin typeface="+mn-lt"/>
                <a:ea typeface="+mj-ea"/>
                <a:cs typeface="+mj-cs"/>
              </a:defRPr>
            </a:lvl1pPr>
          </a:lstStyle>
          <a:p>
            <a:pPr lvl="0"/>
            <a:r>
              <a:rPr lang="en-GB"/>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chemeClr val="accent4"/>
                </a:solidFill>
              </a:defRPr>
            </a:lvl1pPr>
          </a:lstStyle>
          <a:p>
            <a:r>
              <a:rPr lang="en-US" dirty="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35FBE988-4F8A-A847-85FA-7FDCA1891FAC}" type="slidenum">
              <a:rPr lang="uk-UA" altLang="en-US"/>
              <a:pPr/>
              <a:t>‹#›</a:t>
            </a:fld>
            <a:endParaRPr lang="uk-UA"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671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statement – Green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33250" y="525600"/>
            <a:ext cx="11129022" cy="5572800"/>
          </a:xfrm>
          <a:prstGeom prst="rect">
            <a:avLst/>
          </a:prstGeo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38A562FF-9E0C-6A44-94FA-5EFAAB105799}" type="slidenum">
              <a:rPr lang="uk-UA" altLang="en-US"/>
              <a:pPr/>
              <a:t>‹#›</a:t>
            </a:fld>
            <a:endParaRPr lang="uk-UA" altLang="en-US" dirty="0"/>
          </a:p>
        </p:txBody>
      </p:sp>
    </p:spTree>
    <p:extLst>
      <p:ext uri="{BB962C8B-B14F-4D97-AF65-F5344CB8AC3E}">
        <p14:creationId xmlns:p14="http://schemas.microsoft.com/office/powerpoint/2010/main" val="134984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Quote/statement">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a:t>
            </a:r>
            <a:r>
              <a:rPr lang="en-US" dirty="0"/>
              <a:t>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9AAABE4F-E323-754C-9DC3-2E4BB4EF58F9}" type="slidenum">
              <a:rPr lang="uk-UA" altLang="en-US"/>
              <a:pPr/>
              <a:t>‹#›</a:t>
            </a:fld>
            <a:endParaRPr lang="uk-UA" altLang="en-US" dirty="0"/>
          </a:p>
        </p:txBody>
      </p:sp>
    </p:spTree>
    <p:extLst>
      <p:ext uri="{BB962C8B-B14F-4D97-AF65-F5344CB8AC3E}">
        <p14:creationId xmlns:p14="http://schemas.microsoft.com/office/powerpoint/2010/main" val="832508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Thank you.</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38626C2-145F-DB41-8654-1777F0E9F2FB}" type="slidenum">
              <a:rPr lang="uk-UA" altLang="en-US"/>
              <a:pPr/>
              <a:t>‹#›</a:t>
            </a:fld>
            <a:endParaRPr lang="uk-UA" altLang="en-US" dirty="0"/>
          </a:p>
        </p:txBody>
      </p:sp>
    </p:spTree>
    <p:extLst>
      <p:ext uri="{BB962C8B-B14F-4D97-AF65-F5344CB8AC3E}">
        <p14:creationId xmlns:p14="http://schemas.microsoft.com/office/powerpoint/2010/main" val="1114533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et involved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Get involved.</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C54E8D6B-F017-D744-B01E-3BF4A1060F5E}" type="slidenum">
              <a:rPr lang="uk-UA" altLang="en-US"/>
              <a:pPr/>
              <a:t>‹#›</a:t>
            </a:fld>
            <a:endParaRPr lang="uk-UA" altLang="en-US" dirty="0"/>
          </a:p>
        </p:txBody>
      </p:sp>
    </p:spTree>
    <p:extLst>
      <p:ext uri="{BB962C8B-B14F-4D97-AF65-F5344CB8AC3E}">
        <p14:creationId xmlns:p14="http://schemas.microsoft.com/office/powerpoint/2010/main" val="1616383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p>
            <a:r>
              <a:rPr lang="en-US" dirty="0"/>
              <a:t>Click to edit Master title style</a:t>
            </a:r>
            <a:endParaRPr lang="en-GB" dirty="0"/>
          </a:p>
        </p:txBody>
      </p:sp>
      <p:sp>
        <p:nvSpPr>
          <p:cNvPr id="6" name="Slide Number Placeholder 9"/>
          <p:cNvSpPr>
            <a:spLocks noGrp="1"/>
          </p:cNvSpPr>
          <p:nvPr>
            <p:ph type="sldNum" sz="quarter" idx="15"/>
          </p:nvPr>
        </p:nvSpPr>
        <p:spPr/>
        <p:txBody>
          <a:bodyPr/>
          <a:lstStyle>
            <a:lvl1pPr>
              <a:defRPr/>
            </a:lvl1pPr>
          </a:lstStyle>
          <a:p>
            <a:fld id="{E6D84CED-884A-CE4A-BD8A-D28B96D1098D}" type="slidenum">
              <a:rPr lang="uk-UA" altLang="en-US"/>
              <a:pPr/>
              <a:t>‹#›</a:t>
            </a:fld>
            <a:endParaRPr lang="uk-UA" alt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21"/>
          </p:nvPr>
        </p:nvSpPr>
        <p:spPr>
          <a:xfrm>
            <a:off x="540000" y="1548400"/>
            <a:ext cx="11121775"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251448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0694" cy="391517"/>
          </a:xfrm>
        </p:spPr>
        <p:txBody>
          <a:bodyPr/>
          <a:lstStyle/>
          <a:p>
            <a:r>
              <a:rPr lang="en-US" dirty="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FF8D7C12-E787-174C-812A-EC3C0082FBB9}"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
        <p:nvSpPr>
          <p:cNvPr id="13" name="Content Placeholder 2"/>
          <p:cNvSpPr>
            <a:spLocks noGrp="1"/>
          </p:cNvSpPr>
          <p:nvPr>
            <p:ph idx="22"/>
          </p:nvPr>
        </p:nvSpPr>
        <p:spPr>
          <a:xfrm>
            <a:off x="6179485"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1990874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 Text + image – Green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6774" cy="391517"/>
          </a:xfrm>
        </p:spPr>
        <p:txBody>
          <a:bodyPr rIns="0"/>
          <a:lstStyle/>
          <a:p>
            <a:r>
              <a:rPr lang="en-US" dirty="0"/>
              <a:t>Click to edit Master title style</a:t>
            </a:r>
            <a:endParaRPr lang="en-GB" dirty="0"/>
          </a:p>
        </p:txBody>
      </p:sp>
      <p:sp>
        <p:nvSpPr>
          <p:cNvPr id="6"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lvl1pPr>
            <a:lvl2pPr>
              <a:lnSpc>
                <a:spcPct val="100000"/>
              </a:lnSpc>
              <a:defRPr sz="1000"/>
            </a:lvl2pPr>
          </a:lstStyle>
          <a:p>
            <a:pPr lvl="0"/>
            <a:r>
              <a:rPr lang="en-US" dirty="0"/>
              <a:t>Click to edit Master text styles</a:t>
            </a:r>
          </a:p>
          <a:p>
            <a:pPr lvl="1"/>
            <a:r>
              <a:rPr lang="en-US" dirty="0"/>
              <a:t>Second level</a:t>
            </a:r>
            <a:endParaRPr lang="en-GB" dirty="0"/>
          </a:p>
        </p:txBody>
      </p:sp>
      <p:sp>
        <p:nvSpPr>
          <p:cNvPr id="10" name="Slide Number Placeholder 9"/>
          <p:cNvSpPr>
            <a:spLocks noGrp="1"/>
          </p:cNvSpPr>
          <p:nvPr>
            <p:ph type="sldNum" sz="quarter" idx="20"/>
          </p:nvPr>
        </p:nvSpPr>
        <p:spPr/>
        <p:txBody>
          <a:bodyPr/>
          <a:lstStyle>
            <a:lvl1pPr>
              <a:defRPr/>
            </a:lvl1pPr>
          </a:lstStyle>
          <a:p>
            <a:fld id="{F9D797C3-5F1D-EB43-9194-D8BE87AD2A9C}"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89645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 Text + large image – Green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a:prstGeom prst="rect">
            <a:avLst/>
          </a:prstGeom>
        </p:spPr>
        <p:txBody>
          <a:bodyPr/>
          <a:lstStyle/>
          <a:p>
            <a:pPr lvl="0"/>
            <a:endParaRPr lang="en-GB" noProof="0" dirty="0"/>
          </a:p>
        </p:txBody>
      </p:sp>
      <p:sp>
        <p:nvSpPr>
          <p:cNvPr id="2" name="Title 1"/>
          <p:cNvSpPr>
            <a:spLocks noGrp="1"/>
          </p:cNvSpPr>
          <p:nvPr>
            <p:ph type="title"/>
          </p:nvPr>
        </p:nvSpPr>
        <p:spPr>
          <a:xfrm>
            <a:off x="540976" y="567101"/>
            <a:ext cx="5479200" cy="391517"/>
          </a:xfrm>
        </p:spPr>
        <p:txBody>
          <a:bodyPr rIns="0"/>
          <a:lstStyle/>
          <a:p>
            <a:r>
              <a:rPr lang="en-US" dirty="0"/>
              <a:t>Click to edit Master title style</a:t>
            </a:r>
            <a:endParaRPr lang="en-GB" dirty="0"/>
          </a:p>
        </p:txBody>
      </p:sp>
      <p:sp>
        <p:nvSpPr>
          <p:cNvPr id="11"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dirty="0"/>
              <a:t>Click to edit Master text styles</a:t>
            </a:r>
          </a:p>
          <a:p>
            <a:pPr lvl="1"/>
            <a:r>
              <a:rPr lang="en-US" dirty="0"/>
              <a:t>Second level</a:t>
            </a:r>
            <a:endParaRPr lang="en-GB" dirty="0"/>
          </a:p>
        </p:txBody>
      </p:sp>
      <p:sp>
        <p:nvSpPr>
          <p:cNvPr id="9" name="Slide Number Placeholder 9"/>
          <p:cNvSpPr>
            <a:spLocks noGrp="1"/>
          </p:cNvSpPr>
          <p:nvPr>
            <p:ph type="sldNum" sz="quarter" idx="21"/>
          </p:nvPr>
        </p:nvSpPr>
        <p:spPr/>
        <p:txBody>
          <a:bodyPr/>
          <a:lstStyle>
            <a:lvl1pPr>
              <a:defRPr/>
            </a:lvl1pPr>
          </a:lstStyle>
          <a:p>
            <a:fld id="{6143A7B2-C35C-E346-A08D-155760DB7296}"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22"/>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68832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 Text + graph – Green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5" y="567101"/>
            <a:ext cx="5479200" cy="391517"/>
          </a:xfrm>
        </p:spPr>
        <p:txBody>
          <a:bodyPr rIns="0"/>
          <a:lstStyle/>
          <a:p>
            <a:r>
              <a:rPr lang="en-US" dirty="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a:prstGeom prst="rect">
            <a:avLst/>
          </a:prstGeo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4637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 Text only – Green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976" y="567101"/>
            <a:ext cx="11121296" cy="391517"/>
          </a:xfrm>
        </p:spPr>
        <p:txBody>
          <a:bodyPr/>
          <a:lstStyle/>
          <a:p>
            <a:r>
              <a:rPr lang="en-US" dirty="0"/>
              <a:t>Click to edit Master title style </a:t>
            </a:r>
            <a:endParaRPr lang="en-GB" dirty="0"/>
          </a:p>
        </p:txBody>
      </p:sp>
      <p:sp>
        <p:nvSpPr>
          <p:cNvPr id="15" name="Content Placeholder 2"/>
          <p:cNvSpPr>
            <a:spLocks noGrp="1"/>
          </p:cNvSpPr>
          <p:nvPr>
            <p:ph idx="17"/>
          </p:nvPr>
        </p:nvSpPr>
        <p:spPr>
          <a:xfrm>
            <a:off x="540000"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8"/>
          </p:nvPr>
        </p:nvSpPr>
        <p:spPr>
          <a:xfrm>
            <a:off x="3359178"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9"/>
          </p:nvPr>
        </p:nvSpPr>
        <p:spPr>
          <a:xfrm>
            <a:off x="6178356"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20"/>
          </p:nvPr>
        </p:nvSpPr>
        <p:spPr>
          <a:xfrm>
            <a:off x="8997535"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1A76B3F0-9F3C-DE45-BFE9-2ED2B8F83AF3}" type="slidenum">
              <a:rPr lang="uk-UA" altLang="en-US"/>
              <a:pPr/>
              <a:t>‹#›</a:t>
            </a:fld>
            <a:endParaRPr lang="uk-UA" alt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628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 – Chart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391517"/>
          </a:xfrm>
        </p:spPr>
        <p:txBody>
          <a:bodyPr/>
          <a:lstStyle/>
          <a:p>
            <a:r>
              <a:rPr lang="en-US" dirty="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2" name="Text Placeholder 4"/>
          <p:cNvSpPr>
            <a:spLocks noGrp="1"/>
          </p:cNvSpPr>
          <p:nvPr>
            <p:ph type="body" sz="quarter" idx="15"/>
          </p:nvPr>
        </p:nvSpPr>
        <p:spPr>
          <a:xfrm>
            <a:off x="3355298"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6"/>
          </p:nvPr>
        </p:nvSpPr>
        <p:spPr>
          <a:xfrm>
            <a:off x="6177347" y="1774405"/>
            <a:ext cx="2662877" cy="3666146"/>
          </a:xfrm>
          <a:prstGeom prst="rect">
            <a:avLst/>
          </a:prstGeom>
          <a:solidFill>
            <a:schemeClr val="tx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4" name="Text Placeholder 4"/>
          <p:cNvSpPr>
            <a:spLocks noGrp="1"/>
          </p:cNvSpPr>
          <p:nvPr>
            <p:ph type="body" sz="quarter" idx="17"/>
          </p:nvPr>
        </p:nvSpPr>
        <p:spPr>
          <a:xfrm>
            <a:off x="8999395"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9" name="Slide Number Placeholder 9"/>
          <p:cNvSpPr>
            <a:spLocks noGrp="1"/>
          </p:cNvSpPr>
          <p:nvPr>
            <p:ph type="sldNum" sz="quarter" idx="19"/>
          </p:nvPr>
        </p:nvSpPr>
        <p:spPr/>
        <p:txBody>
          <a:bodyPr/>
          <a:lstStyle>
            <a:lvl1pPr>
              <a:defRPr/>
            </a:lvl1pPr>
          </a:lstStyle>
          <a:p>
            <a:fld id="{9D8B29AF-7C6A-5F4D-80AD-1814178AF230}"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0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statement – Neutral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a:prstGeom prst="rect">
            <a:avLst/>
          </a:prstGeo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endParaRPr lang="en-GB" dirty="0"/>
          </a:p>
        </p:txBody>
      </p:sp>
      <p:sp>
        <p:nvSpPr>
          <p:cNvPr id="4" name="Slide Number Placeholder 9"/>
          <p:cNvSpPr>
            <a:spLocks noGrp="1"/>
          </p:cNvSpPr>
          <p:nvPr>
            <p:ph type="sldNum" sz="quarter" idx="11"/>
          </p:nvPr>
        </p:nvSpPr>
        <p:spPr/>
        <p:txBody>
          <a:bodyPr/>
          <a:lstStyle>
            <a:lvl1pPr>
              <a:defRPr/>
            </a:lvl1pPr>
          </a:lstStyle>
          <a:p>
            <a:fld id="{260074F2-1090-0744-858A-D1BB34EE7CED}" type="slidenum">
              <a:rPr lang="uk-UA" altLang="en-US"/>
              <a:pPr/>
              <a:t>‹#›</a:t>
            </a:fld>
            <a:endParaRPr lang="uk-UA" alt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0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a:t>
            </a:r>
            <a:r>
              <a:rPr lang="en-US" dirty="0"/>
              <a:t>to edit Master title style</a:t>
            </a:r>
            <a:endParaRPr lang="en-GB" dirty="0"/>
          </a:p>
        </p:txBody>
      </p:sp>
      <p:sp>
        <p:nvSpPr>
          <p:cNvPr id="12" name="Slide Number Placeholder 9"/>
          <p:cNvSpPr>
            <a:spLocks noGrp="1"/>
          </p:cNvSpPr>
          <p:nvPr>
            <p:ph type="sldNum" sz="quarter" idx="11"/>
          </p:nvPr>
        </p:nvSpPr>
        <p:spPr>
          <a:xfrm>
            <a:off x="8918575" y="6342063"/>
            <a:ext cx="2743200" cy="173037"/>
          </a:xfrm>
        </p:spPr>
        <p:txBody>
          <a:bodyPr/>
          <a:lstStyle>
            <a:lvl1pPr>
              <a:defRPr>
                <a:solidFill>
                  <a:srgbClr val="EEF2EC"/>
                </a:solidFill>
              </a:defRPr>
            </a:lvl1pPr>
          </a:lstStyle>
          <a:p>
            <a:fld id="{528BDF42-62B5-874D-A7F5-A52B65B377A4}" type="slidenum">
              <a:rPr lang="uk-UA" altLang="en-US"/>
              <a:pPr/>
              <a:t>‹#›</a:t>
            </a:fld>
            <a:endParaRPr lang="uk-UA" altLang="en-US" dirty="0"/>
          </a:p>
        </p:txBody>
      </p:sp>
    </p:spTree>
    <p:extLst>
      <p:ext uri="{BB962C8B-B14F-4D97-AF65-F5344CB8AC3E}">
        <p14:creationId xmlns:p14="http://schemas.microsoft.com/office/powerpoint/2010/main" val="73612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 Content – Green templat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391517"/>
          </a:xfrm>
        </p:spPr>
        <p:txBody>
          <a:bodyPr/>
          <a:lstStyle/>
          <a:p>
            <a:r>
              <a:rPr lang="en-US" dirty="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406E2DA8-8964-4745-ACD2-3F214ED7311A}" type="slidenum">
              <a:rPr lang="uk-UA" altLang="en-US"/>
              <a:pPr/>
              <a:t>‹#›</a:t>
            </a:fld>
            <a:endParaRPr lang="uk-UA" altLang="en-US" dirty="0"/>
          </a:p>
        </p:txBody>
      </p:sp>
    </p:spTree>
    <p:extLst>
      <p:ext uri="{BB962C8B-B14F-4D97-AF65-F5344CB8AC3E}">
        <p14:creationId xmlns:p14="http://schemas.microsoft.com/office/powerpoint/2010/main" val="54579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7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851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3FB79B9C-4BB8-F94D-A304-79486E9E65B1}" type="slidenum">
              <a:rPr lang="uk-UA" altLang="en-US"/>
              <a:pPr/>
              <a:t>‹#›</a:t>
            </a:fld>
            <a:endParaRPr lang="uk-UA" altLang="en-US" dirty="0"/>
          </a:p>
        </p:txBody>
      </p:sp>
    </p:spTree>
    <p:extLst>
      <p:ext uri="{BB962C8B-B14F-4D97-AF65-F5344CB8AC3E}">
        <p14:creationId xmlns:p14="http://schemas.microsoft.com/office/powerpoint/2010/main" val="110587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Get involved.</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spTree>
    <p:extLst>
      <p:ext uri="{BB962C8B-B14F-4D97-AF65-F5344CB8AC3E}">
        <p14:creationId xmlns:p14="http://schemas.microsoft.com/office/powerpoint/2010/main" val="2100259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Quote/statement – Putt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a:t>Click to edit Master text styles</a:t>
            </a:r>
          </a:p>
          <a:p>
            <a:pPr lvl="1"/>
            <a:r>
              <a:rPr lang="en-US"/>
              <a:t>Second level</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a:pPr/>
              <a:t>‹#›</a:t>
            </a:fld>
            <a:endParaRPr lang="uk-UA" alt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a:t>Click to edit Master text styles</a:t>
            </a:r>
          </a:p>
          <a:p>
            <a:pPr lvl="1"/>
            <a:r>
              <a:rPr lang="en-US"/>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3376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a:t>Large quote or statement style</a:t>
            </a:r>
          </a:p>
          <a:p>
            <a:pPr lvl="1"/>
            <a:r>
              <a:rPr lang="en-US" dirty="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528BDF42-62B5-874D-A7F5-A52B65B377A4}" type="slidenum">
              <a:rPr lang="uk-UA" altLang="en-US"/>
              <a:pPr/>
              <a:t>‹#›</a:t>
            </a:fld>
            <a:endParaRPr lang="uk-UA" altLang="en-US" dirty="0"/>
          </a:p>
        </p:txBody>
      </p:sp>
    </p:spTree>
    <p:extLst>
      <p:ext uri="{BB962C8B-B14F-4D97-AF65-F5344CB8AC3E}">
        <p14:creationId xmlns:p14="http://schemas.microsoft.com/office/powerpoint/2010/main" val="307421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Thank you.</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Get involved.</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6" r:id="rId4"/>
    <p:sldLayoutId id="2147483727" r:id="rId5"/>
    <p:sldLayoutId id="2147483728" r:id="rId6"/>
    <p:sldLayoutId id="2147483729" r:id="rId7"/>
    <p:sldLayoutId id="2147483730" r:id="rId8"/>
    <p:sldLayoutId id="2147483714" r:id="rId9"/>
    <p:sldLayoutId id="2147483715" r:id="rId10"/>
    <p:sldLayoutId id="2147483731" r:id="rId11"/>
    <p:sldLayoutId id="2147483716" r:id="rId12"/>
    <p:sldLayoutId id="2147483732" r:id="rId13"/>
    <p:sldLayoutId id="2147483733" r:id="rId14"/>
    <p:sldLayoutId id="2147483717" r:id="rId15"/>
    <p:sldLayoutId id="2147483734" r:id="rId16"/>
    <p:sldLayoutId id="2147483735" r:id="rId17"/>
    <p:sldLayoutId id="2147483751" r:id="rId18"/>
    <p:sldLayoutId id="2147483758" r:id="rId19"/>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489365"/>
          </a:xfrm>
          <a:prstGeom prst="rect">
            <a:avLst/>
          </a:prstGeom>
        </p:spPr>
        <p:txBody>
          <a:bodyPr vert="horz" wrap="square" lIns="0" tIns="0" rIns="0" bIns="0" rtlCol="0" anchor="t" anchorCtr="0">
            <a:spAutoFit/>
          </a:bodyPr>
          <a:lstStyle/>
          <a:p>
            <a:r>
              <a:rPr lang="en-GB" noProof="1"/>
              <a:t>Click to edit Master title style</a:t>
            </a:r>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66C934B7-3B58-BB48-B505-F2B1E8AB1EFB}" type="slidenum">
              <a:rPr lang="en-GB" altLang="en-US" noProof="1" dirty="0" smtClean="0"/>
              <a:pPr/>
              <a:t>‹#›</a:t>
            </a:fld>
            <a:endParaRPr lang="en-GB" altLang="en-US" noProof="1"/>
          </a:p>
        </p:txBody>
      </p:sp>
      <p:sp>
        <p:nvSpPr>
          <p:cNvPr id="5"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736" r:id="rId1"/>
    <p:sldLayoutId id="2147483738" r:id="rId2"/>
    <p:sldLayoutId id="2147483739" r:id="rId3"/>
    <p:sldLayoutId id="2147483740" r:id="rId4"/>
    <p:sldLayoutId id="2147483741" r:id="rId5"/>
    <p:sldLayoutId id="2147483742" r:id="rId6"/>
    <p:sldLayoutId id="2147483743" r:id="rId7"/>
    <p:sldLayoutId id="2147483744" r:id="rId8"/>
    <p:sldLayoutId id="2147483718" r:id="rId9"/>
    <p:sldLayoutId id="2147483719" r:id="rId10"/>
    <p:sldLayoutId id="2147483745" r:id="rId11"/>
    <p:sldLayoutId id="2147483720" r:id="rId12"/>
    <p:sldLayoutId id="2147483746" r:id="rId13"/>
    <p:sldLayoutId id="2147483747" r:id="rId14"/>
    <p:sldLayoutId id="2147483721" r:id="rId15"/>
    <p:sldLayoutId id="2147483748" r:id="rId16"/>
    <p:sldLayoutId id="2147483750" r:id="rId17"/>
    <p:sldLayoutId id="2147483749" r:id="rId18"/>
    <p:sldLayoutId id="2147483752" r:id="rId19"/>
    <p:sldLayoutId id="2147483753" r:id="rId20"/>
    <p:sldLayoutId id="2147483754" r:id="rId21"/>
    <p:sldLayoutId id="2147483755" r:id="rId22"/>
    <p:sldLayoutId id="2147483756" r:id="rId23"/>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fontAlgn="base">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fontAlgn="base">
        <a:lnSpc>
          <a:spcPct val="106000"/>
        </a:lnSpc>
        <a:spcBef>
          <a:spcPct val="0"/>
        </a:spcBef>
        <a:spcAft>
          <a:spcPct val="0"/>
        </a:spcAft>
        <a:defRPr sz="2400">
          <a:solidFill>
            <a:schemeClr val="tx2"/>
          </a:solidFill>
          <a:latin typeface="Hind Light" charset="0"/>
          <a:ea typeface="ＭＳ Ｐゴシック" charset="-128"/>
        </a:defRPr>
      </a:lvl2pPr>
      <a:lvl3pPr algn="l" rtl="0" fontAlgn="base">
        <a:lnSpc>
          <a:spcPct val="106000"/>
        </a:lnSpc>
        <a:spcBef>
          <a:spcPct val="0"/>
        </a:spcBef>
        <a:spcAft>
          <a:spcPct val="0"/>
        </a:spcAft>
        <a:defRPr sz="2400">
          <a:solidFill>
            <a:schemeClr val="tx2"/>
          </a:solidFill>
          <a:latin typeface="Hind Light" charset="0"/>
          <a:ea typeface="ＭＳ Ｐゴシック" charset="-128"/>
        </a:defRPr>
      </a:lvl3pPr>
      <a:lvl4pPr algn="l" rtl="0" fontAlgn="base">
        <a:lnSpc>
          <a:spcPct val="106000"/>
        </a:lnSpc>
        <a:spcBef>
          <a:spcPct val="0"/>
        </a:spcBef>
        <a:spcAft>
          <a:spcPct val="0"/>
        </a:spcAft>
        <a:defRPr sz="2400">
          <a:solidFill>
            <a:schemeClr val="tx2"/>
          </a:solidFill>
          <a:latin typeface="Hind Light" charset="0"/>
          <a:ea typeface="ＭＳ Ｐゴシック" charset="-128"/>
        </a:defRPr>
      </a:lvl4pPr>
      <a:lvl5pPr algn="l" rtl="0" fontAlgn="base">
        <a:lnSpc>
          <a:spcPct val="106000"/>
        </a:lnSpc>
        <a:spcBef>
          <a:spcPct val="0"/>
        </a:spcBef>
        <a:spcAft>
          <a:spcPct val="0"/>
        </a:spcAft>
        <a:defRPr sz="2400">
          <a:solidFill>
            <a:schemeClr val="tx2"/>
          </a:solidFill>
          <a:latin typeface="Hind Light" charset="0"/>
          <a:ea typeface="ＭＳ Ｐゴシック" charset="-128"/>
        </a:defRPr>
      </a:lvl5pPr>
      <a:lvl6pPr marL="457200" algn="l" rtl="0" fontAlgn="base">
        <a:lnSpc>
          <a:spcPct val="106000"/>
        </a:lnSpc>
        <a:spcBef>
          <a:spcPct val="0"/>
        </a:spcBef>
        <a:spcAft>
          <a:spcPct val="0"/>
        </a:spcAft>
        <a:defRPr sz="2400">
          <a:solidFill>
            <a:schemeClr val="tx2"/>
          </a:solidFill>
          <a:latin typeface="Hind Light" charset="0"/>
          <a:ea typeface="ＭＳ Ｐゴシック" charset="-128"/>
        </a:defRPr>
      </a:lvl6pPr>
      <a:lvl7pPr marL="914400" algn="l" rtl="0" fontAlgn="base">
        <a:lnSpc>
          <a:spcPct val="106000"/>
        </a:lnSpc>
        <a:spcBef>
          <a:spcPct val="0"/>
        </a:spcBef>
        <a:spcAft>
          <a:spcPct val="0"/>
        </a:spcAft>
        <a:defRPr sz="2400">
          <a:solidFill>
            <a:schemeClr val="tx2"/>
          </a:solidFill>
          <a:latin typeface="Hind Light" charset="0"/>
          <a:ea typeface="ＭＳ Ｐゴシック" charset="-128"/>
        </a:defRPr>
      </a:lvl7pPr>
      <a:lvl8pPr marL="1371600" algn="l" rtl="0" fontAlgn="base">
        <a:lnSpc>
          <a:spcPct val="106000"/>
        </a:lnSpc>
        <a:spcBef>
          <a:spcPct val="0"/>
        </a:spcBef>
        <a:spcAft>
          <a:spcPct val="0"/>
        </a:spcAft>
        <a:defRPr sz="2400">
          <a:solidFill>
            <a:schemeClr val="tx2"/>
          </a:solidFill>
          <a:latin typeface="Hind Light" charset="0"/>
          <a:ea typeface="ＭＳ Ｐゴシック" charset="-128"/>
        </a:defRPr>
      </a:lvl8pPr>
      <a:lvl9pPr marL="1828800" algn="l" rtl="0" fontAlgn="base">
        <a:lnSpc>
          <a:spcPct val="106000"/>
        </a:lnSpc>
        <a:spcBef>
          <a:spcPct val="0"/>
        </a:spcBef>
        <a:spcAft>
          <a:spcPct val="0"/>
        </a:spcAft>
        <a:defRPr sz="2400">
          <a:solidFill>
            <a:schemeClr val="tx2"/>
          </a:solidFill>
          <a:latin typeface="Hind Light" charset="0"/>
          <a:ea typeface="ＭＳ Ｐゴシック" charset="-128"/>
        </a:defRPr>
      </a:lvl9pPr>
    </p:titleStyle>
    <p:bodyStyle>
      <a:lvl1pPr marL="0" marR="0" indent="0" algn="l" defTabSz="914400" rtl="0" eaLnBrk="1" fontAlgn="base" latinLnBrk="0" hangingPunct="1">
        <a:lnSpc>
          <a:spcPct val="106000"/>
        </a:lnSpc>
        <a:spcBef>
          <a:spcPct val="0"/>
        </a:spcBef>
        <a:spcAft>
          <a:spcPts val="1200"/>
        </a:spcAft>
        <a:buClrTx/>
        <a:buSzTx/>
        <a:buFont typeface="Arial" charset="0"/>
        <a:buNone/>
        <a:tabLst/>
        <a:defRPr sz="2000" kern="1200" spc="20">
          <a:solidFill>
            <a:schemeClr val="tx1"/>
          </a:solidFill>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kern="1200" spc="20">
          <a:solidFill>
            <a:schemeClr val="tx1"/>
          </a:solidFill>
          <a:latin typeface="+mn-lt"/>
          <a:ea typeface="ＭＳ Ｐゴシック" charset="-128"/>
          <a:cs typeface="+mn-cs"/>
        </a:defRPr>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kern="1200" spc="20">
          <a:solidFill>
            <a:schemeClr val="tx1"/>
          </a:solidFill>
          <a:latin typeface="+mn-lt"/>
          <a:ea typeface="ＭＳ Ｐゴシック" charset="-128"/>
          <a:cs typeface="+mn-cs"/>
        </a:defRPr>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kern="1200" spc="20">
          <a:solidFill>
            <a:schemeClr val="tx1"/>
          </a:solidFill>
          <a:latin typeface="+mn-lt"/>
          <a:ea typeface="ＭＳ Ｐゴシック" charset="-128"/>
          <a:cs typeface="+mn-cs"/>
        </a:defRPr>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talliance.org/iot/"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www.geekculture.com/joyoftech/joyarchives/2340.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otalliance.org/system/files/files/initiative/documents/iot_trust_framework2.1.pdf"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447675" y="3443798"/>
            <a:ext cx="9001125" cy="456728"/>
          </a:xfrm>
        </p:spPr>
        <p:txBody>
          <a:bodyPr/>
          <a:lstStyle/>
          <a:p>
            <a:pPr fontAlgn="auto">
              <a:spcBef>
                <a:spcPts val="0"/>
              </a:spcBef>
              <a:spcAft>
                <a:spcPts val="0"/>
              </a:spcAft>
              <a:buFont typeface="Arial"/>
              <a:buNone/>
              <a:defRPr/>
            </a:pPr>
            <a:r>
              <a:rPr lang="en-US" dirty="0" smtClean="0"/>
              <a:t>Assessing the impact </a:t>
            </a:r>
            <a:r>
              <a:rPr lang="en-US" dirty="0"/>
              <a:t>on networks and the consumer </a:t>
            </a:r>
          </a:p>
        </p:txBody>
      </p:sp>
      <p:sp>
        <p:nvSpPr>
          <p:cNvPr id="10" name="Title 9"/>
          <p:cNvSpPr>
            <a:spLocks noGrp="1"/>
          </p:cNvSpPr>
          <p:nvPr>
            <p:ph type="ctrTitle"/>
          </p:nvPr>
        </p:nvSpPr>
        <p:spPr>
          <a:xfrm>
            <a:off x="534988" y="2888854"/>
            <a:ext cx="9001125" cy="500062"/>
          </a:xfrm>
        </p:spPr>
        <p:txBody>
          <a:bodyPr/>
          <a:lstStyle/>
          <a:p>
            <a:pPr fontAlgn="auto">
              <a:spcAft>
                <a:spcPts val="0"/>
              </a:spcAft>
              <a:defRPr/>
            </a:pPr>
            <a:r>
              <a:rPr lang="en-US" dirty="0"/>
              <a:t>IoT </a:t>
            </a:r>
            <a:r>
              <a:rPr lang="en-US" dirty="0" smtClean="0"/>
              <a:t>Security and Privacy</a:t>
            </a:r>
            <a:endParaRPr lang="en-GB" dirty="0">
              <a:ea typeface="+mj-ea"/>
            </a:endParaRPr>
          </a:p>
        </p:txBody>
      </p:sp>
      <p:sp>
        <p:nvSpPr>
          <p:cNvPr id="11" name="Text Placeholder 10"/>
          <p:cNvSpPr>
            <a:spLocks noGrp="1"/>
          </p:cNvSpPr>
          <p:nvPr>
            <p:ph type="body" sz="quarter" idx="10"/>
          </p:nvPr>
        </p:nvSpPr>
        <p:spPr>
          <a:xfrm>
            <a:off x="533399" y="5605463"/>
            <a:ext cx="4856747" cy="901700"/>
          </a:xfrm>
        </p:spPr>
        <p:txBody>
          <a:bodyPr/>
          <a:lstStyle/>
          <a:p>
            <a:pPr lvl="1" fontAlgn="auto">
              <a:spcBef>
                <a:spcPts val="0"/>
              </a:spcBef>
              <a:spcAft>
                <a:spcPts val="0"/>
              </a:spcAft>
              <a:defRPr/>
            </a:pPr>
            <a:r>
              <a:rPr lang="en-GB" dirty="0" smtClean="0">
                <a:latin typeface="Hind Medium" charset="0"/>
                <a:ea typeface="Hind Medium" charset="0"/>
                <a:cs typeface="Hind Medium" charset="0"/>
              </a:rPr>
              <a:t>Rajnesh Singh</a:t>
            </a:r>
            <a:endParaRPr lang="en-GB" dirty="0">
              <a:latin typeface="Hind Medium" charset="0"/>
              <a:ea typeface="Hind Medium" charset="0"/>
              <a:cs typeface="Hind Medium" charset="0"/>
            </a:endParaRPr>
          </a:p>
          <a:p>
            <a:pPr lvl="1" fontAlgn="auto">
              <a:spcBef>
                <a:spcPts val="0"/>
              </a:spcBef>
              <a:spcAft>
                <a:spcPts val="0"/>
              </a:spcAft>
              <a:defRPr/>
            </a:pPr>
            <a:r>
              <a:rPr lang="en-GB" dirty="0">
                <a:ea typeface="+mn-ea"/>
              </a:rPr>
              <a:t>Regional Bureau </a:t>
            </a:r>
            <a:r>
              <a:rPr lang="en-GB" dirty="0" smtClean="0">
                <a:ea typeface="+mn-ea"/>
              </a:rPr>
              <a:t>Director for Asia-Pacific</a:t>
            </a:r>
            <a:endParaRPr lang="en-GB" dirty="0">
              <a:ea typeface="+mn-ea"/>
            </a:endParaRPr>
          </a:p>
          <a:p>
            <a:pPr lvl="2" fontAlgn="auto">
              <a:spcBef>
                <a:spcPts val="0"/>
              </a:spcBef>
              <a:buFont typeface=".AppleSystemUIFont" charset="-120"/>
              <a:buNone/>
              <a:defRPr/>
            </a:pPr>
            <a:r>
              <a:rPr lang="en-GB" dirty="0" err="1" smtClean="0">
                <a:ea typeface="+mn-ea"/>
              </a:rPr>
              <a:t>singh@isoc.org</a:t>
            </a:r>
            <a:endParaRPr lang="en-GB" dirty="0">
              <a:ea typeface="+mn-ea"/>
            </a:endParaRPr>
          </a:p>
          <a:p>
            <a:pPr fontAlgn="auto">
              <a:spcBef>
                <a:spcPts val="0"/>
              </a:spcBef>
              <a:spcAft>
                <a:spcPts val="0"/>
              </a:spcAft>
              <a:defRPr/>
            </a:pPr>
            <a:endParaRPr lang="en-GB" dirty="0"/>
          </a:p>
        </p:txBody>
      </p:sp>
      <p:sp>
        <p:nvSpPr>
          <p:cNvPr id="31749" name="Footer Placeholder 4"/>
          <p:cNvSpPr>
            <a:spLocks noGrp="1"/>
          </p:cNvSpPr>
          <p:nvPr>
            <p:ph type="ftr" sz="quarter" idx="4294967295"/>
          </p:nvPr>
        </p:nvSpPr>
        <p:spPr bwMode="auto">
          <a:xfrm>
            <a:off x="0" y="6342063"/>
            <a:ext cx="7031038" cy="173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a:t>For ISOC External Use</a:t>
            </a:r>
            <a:endParaRPr lang="en-GB" altLang="en-US" dirty="0"/>
          </a:p>
        </p:txBody>
      </p:sp>
      <p:sp>
        <p:nvSpPr>
          <p:cNvPr id="31750" name="Slide Number Placeholder 5"/>
          <p:cNvSpPr>
            <a:spLocks noGrp="1"/>
          </p:cNvSpPr>
          <p:nvPr>
            <p:ph type="sldNum" sz="quarter" idx="4294967295"/>
          </p:nvPr>
        </p:nvSpPr>
        <p:spPr bwMode="auto">
          <a:xfrm>
            <a:off x="9448800" y="6342063"/>
            <a:ext cx="2743200" cy="173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718B79B-D52B-B04D-8BF7-74B9E1479B19}" type="slidenum">
              <a:rPr lang="uk-UA" altLang="en-US"/>
              <a:pPr/>
              <a:t>1</a:t>
            </a:fld>
            <a:endParaRPr lang="uk-UA"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idx="1"/>
          </p:nvPr>
        </p:nvSpPr>
        <p:spPr>
          <a:xfrm>
            <a:off x="383117" y="2197416"/>
            <a:ext cx="5881736" cy="3207860"/>
          </a:xfrm>
        </p:spPr>
        <p:txBody>
          <a:bodyPr/>
          <a:lstStyle/>
          <a:p>
            <a:pPr marL="649801" lvl="2" indent="-380990">
              <a:spcBef>
                <a:spcPts val="0"/>
              </a:spcBef>
              <a:spcAft>
                <a:spcPts val="800"/>
              </a:spcAft>
              <a:buFont typeface="Arial" charset="0"/>
              <a:buChar char="•"/>
            </a:pPr>
            <a:r>
              <a:rPr lang="en-US" sz="2133" dirty="0" smtClean="0">
                <a:ea typeface="ＭＳ Ｐゴシック" charset="0"/>
              </a:rPr>
              <a:t>Measureable </a:t>
            </a:r>
            <a:r>
              <a:rPr lang="en-US" sz="2133" dirty="0">
                <a:ea typeface="ＭＳ Ｐゴシック" charset="0"/>
              </a:rPr>
              <a:t>principles vs. standards development </a:t>
            </a:r>
          </a:p>
          <a:p>
            <a:pPr marL="649801" lvl="2" indent="-380990">
              <a:spcBef>
                <a:spcPts val="0"/>
              </a:spcBef>
              <a:spcAft>
                <a:spcPts val="800"/>
              </a:spcAft>
              <a:buFont typeface="Arial" charset="0"/>
              <a:buChar char="•"/>
            </a:pPr>
            <a:r>
              <a:rPr lang="en-US" sz="2133" dirty="0">
                <a:ea typeface="ＭＳ Ｐゴシック" charset="0"/>
              </a:rPr>
              <a:t>Consumer grade devices (home, office and wearables)</a:t>
            </a:r>
          </a:p>
          <a:p>
            <a:pPr marL="649801" lvl="2" indent="-380990">
              <a:spcBef>
                <a:spcPts val="0"/>
              </a:spcBef>
              <a:spcAft>
                <a:spcPts val="800"/>
              </a:spcAft>
              <a:buFont typeface="Arial" charset="0"/>
              <a:buChar char="•"/>
            </a:pPr>
            <a:r>
              <a:rPr lang="en-US" sz="2133" dirty="0">
                <a:ea typeface="ＭＳ Ｐゴシック" charset="0"/>
              </a:rPr>
              <a:t>Address known vulnerabilities and IoT threats</a:t>
            </a:r>
          </a:p>
          <a:p>
            <a:pPr marL="649801" lvl="2" indent="-380990">
              <a:spcBef>
                <a:spcPts val="0"/>
              </a:spcBef>
              <a:spcAft>
                <a:spcPts val="800"/>
              </a:spcAft>
              <a:buFont typeface="Arial" charset="0"/>
              <a:buChar char="•"/>
            </a:pPr>
            <a:r>
              <a:rPr lang="en-US" sz="2133" dirty="0">
                <a:ea typeface="ＭＳ Ｐゴシック" charset="0"/>
              </a:rPr>
              <a:t>Actionable and vendor neutral</a:t>
            </a:r>
          </a:p>
        </p:txBody>
      </p:sp>
      <p:sp>
        <p:nvSpPr>
          <p:cNvPr id="2" name="Title 1"/>
          <p:cNvSpPr>
            <a:spLocks noGrp="1"/>
          </p:cNvSpPr>
          <p:nvPr>
            <p:ph type="title"/>
          </p:nvPr>
        </p:nvSpPr>
        <p:spPr>
          <a:xfrm>
            <a:off x="541867" y="550920"/>
            <a:ext cx="11120967" cy="391584"/>
          </a:xfrm>
        </p:spPr>
        <p:txBody>
          <a:bodyPr rtlCol="0"/>
          <a:lstStyle/>
          <a:p>
            <a:pPr>
              <a:defRPr/>
            </a:pPr>
            <a:r>
              <a:rPr lang="en-US" b="1" dirty="0">
                <a:cs typeface="+mj-cs"/>
              </a:rPr>
              <a:t>Online Trust Alliance IoT Security &amp; Privacy Trust Framework</a:t>
            </a:r>
          </a:p>
        </p:txBody>
      </p:sp>
      <p:sp>
        <p:nvSpPr>
          <p:cNvPr id="49154" name="Slide Number Placeholder 3"/>
          <p:cNvSpPr>
            <a:spLocks noGrp="1"/>
          </p:cNvSpPr>
          <p:nvPr>
            <p:ph type="sldNum" sz="quarter" idx="4294967295"/>
          </p:nvPr>
        </p:nvSpPr>
        <p:spPr bwMode="auto">
          <a:xfrm>
            <a:off x="8917517" y="6341534"/>
            <a:ext cx="2743200" cy="1735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990575" indent="-380990">
              <a:defRPr>
                <a:solidFill>
                  <a:schemeClr val="tx1"/>
                </a:solidFill>
                <a:latin typeface="Arial" charset="0"/>
                <a:ea typeface="ＭＳ Ｐゴシック" charset="0"/>
              </a:defRPr>
            </a:lvl2pPr>
            <a:lvl3pPr marL="1523962" indent="-304792">
              <a:defRPr>
                <a:solidFill>
                  <a:schemeClr val="tx1"/>
                </a:solidFill>
                <a:latin typeface="Arial" charset="0"/>
                <a:ea typeface="ＭＳ Ｐゴシック" charset="0"/>
              </a:defRPr>
            </a:lvl3pPr>
            <a:lvl4pPr marL="2133547" indent="-304792">
              <a:defRPr>
                <a:solidFill>
                  <a:schemeClr val="tx1"/>
                </a:solidFill>
                <a:latin typeface="Arial" charset="0"/>
                <a:ea typeface="ＭＳ Ｐゴシック" charset="0"/>
              </a:defRPr>
            </a:lvl4pPr>
            <a:lvl5pPr marL="2743131" indent="-304792">
              <a:defRPr>
                <a:solidFill>
                  <a:schemeClr val="tx1"/>
                </a:solidFill>
                <a:latin typeface="Arial" charset="0"/>
                <a:ea typeface="ＭＳ Ｐゴシック" charset="0"/>
              </a:defRPr>
            </a:lvl5pPr>
            <a:lvl6pPr marL="3352716" indent="-304792" eaLnBrk="0" fontAlgn="base" hangingPunct="0">
              <a:spcBef>
                <a:spcPct val="0"/>
              </a:spcBef>
              <a:spcAft>
                <a:spcPct val="0"/>
              </a:spcAft>
              <a:defRPr>
                <a:solidFill>
                  <a:schemeClr val="tx1"/>
                </a:solidFill>
                <a:latin typeface="Arial" charset="0"/>
                <a:ea typeface="ＭＳ Ｐゴシック" charset="0"/>
              </a:defRPr>
            </a:lvl6pPr>
            <a:lvl7pPr marL="3962301" indent="-304792" eaLnBrk="0" fontAlgn="base" hangingPunct="0">
              <a:spcBef>
                <a:spcPct val="0"/>
              </a:spcBef>
              <a:spcAft>
                <a:spcPct val="0"/>
              </a:spcAft>
              <a:defRPr>
                <a:solidFill>
                  <a:schemeClr val="tx1"/>
                </a:solidFill>
                <a:latin typeface="Arial" charset="0"/>
                <a:ea typeface="ＭＳ Ｐゴシック" charset="0"/>
              </a:defRPr>
            </a:lvl7pPr>
            <a:lvl8pPr marL="4571886" indent="-304792" eaLnBrk="0" fontAlgn="base" hangingPunct="0">
              <a:spcBef>
                <a:spcPct val="0"/>
              </a:spcBef>
              <a:spcAft>
                <a:spcPct val="0"/>
              </a:spcAft>
              <a:defRPr>
                <a:solidFill>
                  <a:schemeClr val="tx1"/>
                </a:solidFill>
                <a:latin typeface="Arial" charset="0"/>
                <a:ea typeface="ＭＳ Ｐゴシック" charset="0"/>
              </a:defRPr>
            </a:lvl8pPr>
            <a:lvl9pPr marL="5181470" indent="-304792" eaLnBrk="0" fontAlgn="base" hangingPunct="0">
              <a:spcBef>
                <a:spcPct val="0"/>
              </a:spcBef>
              <a:spcAft>
                <a:spcPct val="0"/>
              </a:spcAft>
              <a:defRPr>
                <a:solidFill>
                  <a:schemeClr val="tx1"/>
                </a:solidFill>
                <a:latin typeface="Arial" charset="0"/>
                <a:ea typeface="ＭＳ Ｐゴシック" charset="0"/>
              </a:defRPr>
            </a:lvl9pPr>
          </a:lstStyle>
          <a:p>
            <a:fld id="{F9024359-4E22-FA42-94E9-443FC01F08E5}" type="slidenum">
              <a:rPr lang="uk-UA"/>
              <a:pPr/>
              <a:t>10</a:t>
            </a:fld>
            <a:endParaRPr lang="uk-UA"/>
          </a:p>
        </p:txBody>
      </p:sp>
      <p:sp>
        <p:nvSpPr>
          <p:cNvPr id="49155" name="Rectangle 9"/>
          <p:cNvSpPr>
            <a:spLocks noChangeArrowheads="1"/>
          </p:cNvSpPr>
          <p:nvPr/>
        </p:nvSpPr>
        <p:spPr bwMode="auto">
          <a:xfrm>
            <a:off x="7042980" y="5653842"/>
            <a:ext cx="3246137"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133" dirty="0">
                <a:latin typeface="+mn-lt"/>
                <a:cs typeface="Hind" charset="0"/>
                <a:hlinkClick r:id="rId3"/>
              </a:rPr>
              <a:t>https://</a:t>
            </a:r>
            <a:r>
              <a:rPr lang="en-US" sz="2133" dirty="0" err="1">
                <a:latin typeface="+mn-lt"/>
                <a:cs typeface="Hind" charset="0"/>
                <a:hlinkClick r:id="rId3"/>
              </a:rPr>
              <a:t>otalliance.org</a:t>
            </a:r>
            <a:r>
              <a:rPr lang="en-US" sz="2133" dirty="0">
                <a:latin typeface="+mn-lt"/>
                <a:cs typeface="Hind" charset="0"/>
                <a:hlinkClick r:id="rId3"/>
              </a:rPr>
              <a:t>/</a:t>
            </a:r>
            <a:r>
              <a:rPr lang="en-US" sz="2133" dirty="0" err="1">
                <a:latin typeface="+mn-lt"/>
                <a:cs typeface="Hind" charset="0"/>
                <a:hlinkClick r:id="rId3"/>
              </a:rPr>
              <a:t>iot</a:t>
            </a:r>
            <a:r>
              <a:rPr lang="en-US" sz="2133" dirty="0">
                <a:latin typeface="+mn-lt"/>
                <a:cs typeface="Hind" charset="0"/>
                <a:hlinkClick r:id="rId3"/>
              </a:rPr>
              <a:t>/</a:t>
            </a:r>
            <a:endParaRPr lang="en-US" sz="2133" dirty="0">
              <a:latin typeface="+mn-lt"/>
              <a:cs typeface="Hind" charset="0"/>
            </a:endParaRPr>
          </a:p>
        </p:txBody>
      </p:sp>
      <p:pic>
        <p:nvPicPr>
          <p:cNvPr id="7" name="Picture 6"/>
          <p:cNvPicPr>
            <a:picLocks noChangeAspect="1"/>
          </p:cNvPicPr>
          <p:nvPr/>
        </p:nvPicPr>
        <p:blipFill>
          <a:blip r:embed="rId4"/>
          <a:stretch>
            <a:fillRect/>
          </a:stretch>
        </p:blipFill>
        <p:spPr>
          <a:xfrm>
            <a:off x="6930844" y="2197416"/>
            <a:ext cx="4729873" cy="2973871"/>
          </a:xfrm>
          <a:prstGeom prst="rect">
            <a:avLst/>
          </a:prstGeom>
        </p:spPr>
      </p:pic>
    </p:spTree>
    <p:extLst>
      <p:ext uri="{BB962C8B-B14F-4D97-AF65-F5344CB8AC3E}">
        <p14:creationId xmlns:p14="http://schemas.microsoft.com/office/powerpoint/2010/main" val="1820770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550925"/>
            <a:ext cx="11120967" cy="391584"/>
          </a:xfrm>
        </p:spPr>
        <p:txBody>
          <a:bodyPr rtlCol="0"/>
          <a:lstStyle/>
          <a:p>
            <a:pPr>
              <a:defRPr/>
            </a:pPr>
            <a:r>
              <a:rPr lang="en-US" b="1" dirty="0">
                <a:cs typeface="+mj-cs"/>
              </a:rPr>
              <a:t>Online Trust Alliance IoT Security Resources</a:t>
            </a:r>
          </a:p>
        </p:txBody>
      </p:sp>
      <p:sp>
        <p:nvSpPr>
          <p:cNvPr id="53250" name="Slide Number Placeholder 3"/>
          <p:cNvSpPr>
            <a:spLocks noGrp="1"/>
          </p:cNvSpPr>
          <p:nvPr>
            <p:ph type="sldNum" sz="quarter" idx="4294967295"/>
          </p:nvPr>
        </p:nvSpPr>
        <p:spPr bwMode="auto">
          <a:xfrm>
            <a:off x="8917517" y="6341534"/>
            <a:ext cx="2743200" cy="1735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990575" indent="-380990">
              <a:defRPr>
                <a:solidFill>
                  <a:schemeClr val="tx1"/>
                </a:solidFill>
                <a:latin typeface="Arial" charset="0"/>
                <a:ea typeface="ＭＳ Ｐゴシック" charset="0"/>
              </a:defRPr>
            </a:lvl2pPr>
            <a:lvl3pPr marL="1523962" indent="-304792">
              <a:defRPr>
                <a:solidFill>
                  <a:schemeClr val="tx1"/>
                </a:solidFill>
                <a:latin typeface="Arial" charset="0"/>
                <a:ea typeface="ＭＳ Ｐゴシック" charset="0"/>
              </a:defRPr>
            </a:lvl3pPr>
            <a:lvl4pPr marL="2133547" indent="-304792">
              <a:defRPr>
                <a:solidFill>
                  <a:schemeClr val="tx1"/>
                </a:solidFill>
                <a:latin typeface="Arial" charset="0"/>
                <a:ea typeface="ＭＳ Ｐゴシック" charset="0"/>
              </a:defRPr>
            </a:lvl4pPr>
            <a:lvl5pPr marL="2743131" indent="-304792">
              <a:defRPr>
                <a:solidFill>
                  <a:schemeClr val="tx1"/>
                </a:solidFill>
                <a:latin typeface="Arial" charset="0"/>
                <a:ea typeface="ＭＳ Ｐゴシック" charset="0"/>
              </a:defRPr>
            </a:lvl5pPr>
            <a:lvl6pPr marL="3352716" indent="-304792" eaLnBrk="0" fontAlgn="base" hangingPunct="0">
              <a:spcBef>
                <a:spcPct val="0"/>
              </a:spcBef>
              <a:spcAft>
                <a:spcPct val="0"/>
              </a:spcAft>
              <a:defRPr>
                <a:solidFill>
                  <a:schemeClr val="tx1"/>
                </a:solidFill>
                <a:latin typeface="Arial" charset="0"/>
                <a:ea typeface="ＭＳ Ｐゴシック" charset="0"/>
              </a:defRPr>
            </a:lvl6pPr>
            <a:lvl7pPr marL="3962301" indent="-304792" eaLnBrk="0" fontAlgn="base" hangingPunct="0">
              <a:spcBef>
                <a:spcPct val="0"/>
              </a:spcBef>
              <a:spcAft>
                <a:spcPct val="0"/>
              </a:spcAft>
              <a:defRPr>
                <a:solidFill>
                  <a:schemeClr val="tx1"/>
                </a:solidFill>
                <a:latin typeface="Arial" charset="0"/>
                <a:ea typeface="ＭＳ Ｐゴシック" charset="0"/>
              </a:defRPr>
            </a:lvl7pPr>
            <a:lvl8pPr marL="4571886" indent="-304792" eaLnBrk="0" fontAlgn="base" hangingPunct="0">
              <a:spcBef>
                <a:spcPct val="0"/>
              </a:spcBef>
              <a:spcAft>
                <a:spcPct val="0"/>
              </a:spcAft>
              <a:defRPr>
                <a:solidFill>
                  <a:schemeClr val="tx1"/>
                </a:solidFill>
                <a:latin typeface="Arial" charset="0"/>
                <a:ea typeface="ＭＳ Ｐゴシック" charset="0"/>
              </a:defRPr>
            </a:lvl8pPr>
            <a:lvl9pPr marL="5181470" indent="-304792" eaLnBrk="0" fontAlgn="base" hangingPunct="0">
              <a:spcBef>
                <a:spcPct val="0"/>
              </a:spcBef>
              <a:spcAft>
                <a:spcPct val="0"/>
              </a:spcAft>
              <a:defRPr>
                <a:solidFill>
                  <a:schemeClr val="tx1"/>
                </a:solidFill>
                <a:latin typeface="Arial" charset="0"/>
                <a:ea typeface="ＭＳ Ｐゴシック" charset="0"/>
              </a:defRPr>
            </a:lvl9pPr>
          </a:lstStyle>
          <a:p>
            <a:fld id="{EEAF0B64-8452-804D-96C0-4A5ADF382050}" type="slidenum">
              <a:rPr lang="uk-UA"/>
              <a:pPr/>
              <a:t>11</a:t>
            </a:fld>
            <a:endParaRPr lang="uk-UA"/>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62184" y="1174751"/>
            <a:ext cx="3200400" cy="4102100"/>
          </a:xfrm>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174751"/>
            <a:ext cx="3200400" cy="4123267"/>
          </a:xfrm>
          <a:prstGeom prst="rect">
            <a:avLst/>
          </a:prstGeom>
          <a:ln>
            <a:noFill/>
          </a:ln>
          <a:effectLst>
            <a:outerShdw blurRad="292100" dist="139700" dir="2700000" algn="tl" rotWithShape="0">
              <a:srgbClr val="333333">
                <a:alpha val="65000"/>
              </a:srgbClr>
            </a:outerShdw>
          </a:effectLst>
        </p:spPr>
      </p:pic>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455333" y="2230967"/>
            <a:ext cx="3200400" cy="4150784"/>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1534" y="2222501"/>
            <a:ext cx="3202517" cy="4163484"/>
          </a:xfrm>
          <a:prstGeom prst="rect">
            <a:avLst/>
          </a:prstGeom>
          <a:ln>
            <a:noFill/>
          </a:ln>
          <a:effectLst>
            <a:outerShdw blurRad="292100" dist="139700" dir="2700000" algn="tl" rotWithShape="0">
              <a:srgbClr val="333333">
                <a:alpha val="65000"/>
              </a:srgbClr>
            </a:outerShdw>
          </a:effectLst>
        </p:spPr>
      </p:pic>
      <p:pic>
        <p:nvPicPr>
          <p:cNvPr id="1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35167" y="179450"/>
            <a:ext cx="1464733" cy="742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4374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86"/>
          <p:cNvSpPr>
            <a:spLocks noGrp="1"/>
          </p:cNvSpPr>
          <p:nvPr>
            <p:ph type="title"/>
          </p:nvPr>
        </p:nvSpPr>
        <p:spPr/>
        <p:txBody>
          <a:bodyPr/>
          <a:lstStyle/>
          <a:p>
            <a:r>
              <a:rPr lang="en-GB" dirty="0" smtClean="0"/>
              <a:t>ISOC </a:t>
            </a:r>
            <a:r>
              <a:rPr lang="en-US" b="1" dirty="0">
                <a:ea typeface="Hind" charset="0"/>
                <a:cs typeface="Hind" charset="0"/>
              </a:rPr>
              <a:t>“IoT Trust by Design” Campaign</a:t>
            </a:r>
            <a:endParaRPr lang="en-GB" dirty="0"/>
          </a:p>
        </p:txBody>
      </p:sp>
      <p:sp>
        <p:nvSpPr>
          <p:cNvPr id="11" name="Text Placeholder 10"/>
          <p:cNvSpPr>
            <a:spLocks noGrp="1"/>
          </p:cNvSpPr>
          <p:nvPr>
            <p:ph type="body" sz="quarter" idx="14"/>
          </p:nvPr>
        </p:nvSpPr>
        <p:spPr>
          <a:xfrm>
            <a:off x="1739749" y="1660104"/>
            <a:ext cx="2662877" cy="3666146"/>
          </a:xfrm>
          <a:solidFill>
            <a:schemeClr val="accent1"/>
          </a:solidFill>
        </p:spPr>
        <p:txBody>
          <a:bodyPr lIns="36000" rIns="36000"/>
          <a:lstStyle/>
          <a:p>
            <a:r>
              <a:rPr lang="en-GB" dirty="0">
                <a:solidFill>
                  <a:srgbClr val="FFFFFF"/>
                </a:solidFill>
              </a:rPr>
              <a:t>1</a:t>
            </a:r>
          </a:p>
          <a:p>
            <a:pPr lvl="1"/>
            <a:r>
              <a:rPr lang="en-GB" dirty="0">
                <a:solidFill>
                  <a:srgbClr val="FFFFFF"/>
                </a:solidFill>
              </a:rPr>
              <a:t>Work with manufacturers and suppliers to </a:t>
            </a:r>
            <a:r>
              <a:rPr lang="en-GB" b="1" dirty="0">
                <a:solidFill>
                  <a:srgbClr val="FFFFFF"/>
                </a:solidFill>
                <a:latin typeface="Hind" charset="0"/>
                <a:ea typeface="Hind" charset="0"/>
                <a:cs typeface="Hind" charset="0"/>
              </a:rPr>
              <a:t>adopt and implement </a:t>
            </a:r>
            <a:r>
              <a:rPr lang="en-GB" b="1" dirty="0" smtClean="0">
                <a:solidFill>
                  <a:srgbClr val="FFFFFF"/>
                </a:solidFill>
                <a:latin typeface="Hind" charset="0"/>
                <a:ea typeface="Hind" charset="0"/>
                <a:cs typeface="Hind" charset="0"/>
              </a:rPr>
              <a:t>the OTA IoT Trust Framework</a:t>
            </a:r>
            <a:endParaRPr lang="en-GB" b="1" dirty="0">
              <a:solidFill>
                <a:srgbClr val="FFFFFF"/>
              </a:solidFill>
              <a:latin typeface="Hind" charset="0"/>
              <a:ea typeface="Hind" charset="0"/>
              <a:cs typeface="Hind" charset="0"/>
            </a:endParaRPr>
          </a:p>
        </p:txBody>
      </p:sp>
      <p:sp>
        <p:nvSpPr>
          <p:cNvPr id="62" name="Text Placeholder 61"/>
          <p:cNvSpPr>
            <a:spLocks noGrp="1"/>
          </p:cNvSpPr>
          <p:nvPr>
            <p:ph type="body" sz="quarter" idx="15"/>
          </p:nvPr>
        </p:nvSpPr>
        <p:spPr>
          <a:xfrm>
            <a:off x="4561798" y="1660104"/>
            <a:ext cx="2662877" cy="3666146"/>
          </a:xfrm>
          <a:solidFill>
            <a:schemeClr val="accent3"/>
          </a:solidFill>
        </p:spPr>
        <p:txBody>
          <a:bodyPr lIns="36000" rIns="36000"/>
          <a:lstStyle/>
          <a:p>
            <a:r>
              <a:rPr lang="en-US" dirty="0" smtClean="0">
                <a:solidFill>
                  <a:srgbClr val="FFFFFF"/>
                </a:solidFill>
              </a:rPr>
              <a:t>2</a:t>
            </a:r>
          </a:p>
          <a:p>
            <a:pPr lvl="1"/>
            <a:r>
              <a:rPr lang="en-GB" b="1" dirty="0" smtClean="0">
                <a:solidFill>
                  <a:srgbClr val="FFFFFF"/>
                </a:solidFill>
              </a:rPr>
              <a:t>Mobilize </a:t>
            </a:r>
            <a:r>
              <a:rPr lang="en-GB" b="1" dirty="0">
                <a:solidFill>
                  <a:srgbClr val="FFFFFF"/>
                </a:solidFill>
              </a:rPr>
              <a:t>consumers to </a:t>
            </a:r>
            <a:r>
              <a:rPr lang="en-GB" b="1" dirty="0">
                <a:solidFill>
                  <a:srgbClr val="FFFFFF"/>
                </a:solidFill>
                <a:latin typeface="Hind" charset="0"/>
                <a:ea typeface="Hind" charset="0"/>
                <a:cs typeface="Hind" charset="0"/>
              </a:rPr>
              <a:t>drive demand </a:t>
            </a:r>
            <a:r>
              <a:rPr lang="en-GB" dirty="0">
                <a:solidFill>
                  <a:srgbClr val="FFFFFF"/>
                </a:solidFill>
                <a:latin typeface="Hind" charset="0"/>
                <a:ea typeface="Hind" charset="0"/>
                <a:cs typeface="Hind" charset="0"/>
              </a:rPr>
              <a:t>for security and privacy capabilities</a:t>
            </a:r>
            <a:r>
              <a:rPr lang="en-GB" dirty="0">
                <a:solidFill>
                  <a:srgbClr val="FFFFFF"/>
                </a:solidFill>
              </a:rPr>
              <a:t> as a market differentiator</a:t>
            </a:r>
          </a:p>
          <a:p>
            <a:pPr lvl="1"/>
            <a:endParaRPr lang="en-GB" dirty="0">
              <a:solidFill>
                <a:srgbClr val="FFFFFF"/>
              </a:solidFill>
            </a:endParaRPr>
          </a:p>
        </p:txBody>
      </p:sp>
      <p:sp>
        <p:nvSpPr>
          <p:cNvPr id="71" name="Text Placeholder 70"/>
          <p:cNvSpPr>
            <a:spLocks noGrp="1"/>
          </p:cNvSpPr>
          <p:nvPr>
            <p:ph type="body" sz="quarter" idx="16"/>
          </p:nvPr>
        </p:nvSpPr>
        <p:spPr>
          <a:xfrm>
            <a:off x="7383847" y="1660104"/>
            <a:ext cx="2662877" cy="3666146"/>
          </a:xfrm>
          <a:solidFill>
            <a:schemeClr val="tx2"/>
          </a:solidFill>
        </p:spPr>
        <p:txBody>
          <a:bodyPr lIns="36000" rIns="36000"/>
          <a:lstStyle/>
          <a:p>
            <a:r>
              <a:rPr lang="en-US" dirty="0"/>
              <a:t>3</a:t>
            </a:r>
          </a:p>
          <a:p>
            <a:pPr lvl="1"/>
            <a:r>
              <a:rPr lang="en-US" dirty="0" smtClean="0"/>
              <a:t>Encourage policy </a:t>
            </a:r>
            <a:r>
              <a:rPr lang="en-US" dirty="0"/>
              <a:t>and regulations </a:t>
            </a:r>
            <a:r>
              <a:rPr lang="en-US" dirty="0" smtClean="0"/>
              <a:t>to </a:t>
            </a:r>
            <a:r>
              <a:rPr lang="en-US" dirty="0" smtClean="0">
                <a:latin typeface="Hind" charset="0"/>
                <a:ea typeface="Hind" charset="0"/>
                <a:cs typeface="Hind" charset="0"/>
              </a:rPr>
              <a:t>push for better </a:t>
            </a:r>
            <a:r>
              <a:rPr lang="en-US" dirty="0">
                <a:latin typeface="Hind" charset="0"/>
                <a:ea typeface="Hind" charset="0"/>
                <a:cs typeface="Hind" charset="0"/>
              </a:rPr>
              <a:t>security and privacy features</a:t>
            </a:r>
            <a:r>
              <a:rPr lang="en-US" dirty="0"/>
              <a:t> in IoT</a:t>
            </a:r>
            <a:endParaRPr lang="en-GB" dirty="0"/>
          </a:p>
        </p:txBody>
      </p:sp>
      <p:sp>
        <p:nvSpPr>
          <p:cNvPr id="48131" name="Slide Number Placeholder 7"/>
          <p:cNvSpPr>
            <a:spLocks noGrp="1"/>
          </p:cNvSpPr>
          <p:nvPr>
            <p:ph type="sldNum" sz="quarter" idx="19"/>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A2A82982-B658-1745-A163-154EB9EED820}" type="slidenum">
              <a:rPr lang="uk-UA" altLang="en-US" smtClean="0"/>
              <a:pPr/>
              <a:t>12</a:t>
            </a:fld>
            <a:endParaRPr lang="uk-UA"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idx="17"/>
          </p:nvPr>
        </p:nvSpPr>
        <p:spPr>
          <a:xfrm>
            <a:off x="745668" y="1674438"/>
            <a:ext cx="5148918" cy="1843924"/>
          </a:xfrm>
        </p:spPr>
        <p:txBody>
          <a:bodyPr/>
          <a:lstStyle/>
          <a:p>
            <a:r>
              <a:rPr lang="en-GB" sz="1800" b="1" dirty="0">
                <a:latin typeface="Hind Medium" charset="0"/>
              </a:rPr>
              <a:t>OTA </a:t>
            </a:r>
            <a:r>
              <a:rPr lang="en-GB" sz="1800" b="1" dirty="0" err="1">
                <a:latin typeface="Hind Medium" charset="0"/>
              </a:rPr>
              <a:t>IoT</a:t>
            </a:r>
            <a:r>
              <a:rPr lang="en-GB" sz="1800" b="1" dirty="0">
                <a:latin typeface="Hind Medium" charset="0"/>
              </a:rPr>
              <a:t> Trust Framework implementation</a:t>
            </a:r>
            <a:endParaRPr lang="en-GB" sz="1800" dirty="0">
              <a:latin typeface="Hind Medium" charset="0"/>
            </a:endParaRPr>
          </a:p>
          <a:p>
            <a:pPr marL="285750" indent="-285750">
              <a:buFontTx/>
              <a:buChar char="-"/>
            </a:pPr>
            <a:r>
              <a:rPr lang="en-GB" sz="1800" dirty="0"/>
              <a:t>B</a:t>
            </a:r>
            <a:r>
              <a:rPr lang="en-GB" sz="1800" dirty="0" smtClean="0"/>
              <a:t>est </a:t>
            </a:r>
            <a:r>
              <a:rPr lang="en-GB" sz="1800" dirty="0"/>
              <a:t>practices and toolkits </a:t>
            </a:r>
          </a:p>
          <a:p>
            <a:pPr marL="285750" indent="-285750">
              <a:buFontTx/>
              <a:buChar char="-"/>
            </a:pPr>
            <a:r>
              <a:rPr lang="en-GB" sz="1800" dirty="0"/>
              <a:t>I</a:t>
            </a:r>
            <a:r>
              <a:rPr lang="en-GB" sz="1800" dirty="0" smtClean="0"/>
              <a:t>mplementation </a:t>
            </a:r>
            <a:r>
              <a:rPr lang="en-GB" sz="1800" dirty="0"/>
              <a:t>guide</a:t>
            </a:r>
          </a:p>
          <a:p>
            <a:pPr marL="285750" indent="-285750">
              <a:buFontTx/>
              <a:buChar char="-"/>
            </a:pPr>
            <a:r>
              <a:rPr lang="en-GB" sz="1800" dirty="0"/>
              <a:t>T</a:t>
            </a:r>
            <a:r>
              <a:rPr lang="en-GB" sz="1800" dirty="0" smtClean="0"/>
              <a:t>raining </a:t>
            </a:r>
            <a:r>
              <a:rPr lang="en-GB" sz="1800" dirty="0"/>
              <a:t>for ISOC and community </a:t>
            </a:r>
          </a:p>
          <a:p>
            <a:pPr marL="285750" indent="-285750">
              <a:buFontTx/>
              <a:buChar char="-"/>
            </a:pPr>
            <a:endParaRPr lang="en-US" sz="2000" dirty="0"/>
          </a:p>
          <a:p>
            <a:endParaRPr lang="en-GB" sz="2400" dirty="0"/>
          </a:p>
        </p:txBody>
      </p:sp>
      <p:sp>
        <p:nvSpPr>
          <p:cNvPr id="47111" name="Slide Number Placeholder 61"/>
          <p:cNvSpPr>
            <a:spLocks noGrp="1"/>
          </p:cNvSpPr>
          <p:nvPr>
            <p:ph type="sldNum" sz="quarter" idx="22"/>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6729BF1E-B41C-0C4D-929B-9323A1E0694D}" type="slidenum">
              <a:rPr lang="uk-UA" altLang="en-US" smtClean="0"/>
              <a:pPr/>
              <a:t>13</a:t>
            </a:fld>
            <a:endParaRPr lang="uk-UA" altLang="en-US" dirty="0"/>
          </a:p>
        </p:txBody>
      </p:sp>
      <p:sp>
        <p:nvSpPr>
          <p:cNvPr id="14" name="Title 13"/>
          <p:cNvSpPr>
            <a:spLocks noGrp="1"/>
          </p:cNvSpPr>
          <p:nvPr>
            <p:ph type="title"/>
          </p:nvPr>
        </p:nvSpPr>
        <p:spPr>
          <a:xfrm>
            <a:off x="552175" y="621246"/>
            <a:ext cx="11109600" cy="783035"/>
          </a:xfrm>
        </p:spPr>
        <p:txBody>
          <a:bodyPr/>
          <a:lstStyle/>
          <a:p>
            <a:r>
              <a:rPr lang="en-GB" altLang="en-US" dirty="0" smtClean="0">
                <a:solidFill>
                  <a:schemeClr val="accent2"/>
                </a:solidFill>
              </a:rPr>
              <a:t>Activity highlights</a:t>
            </a:r>
            <a:endParaRPr lang="en-GB" altLang="en-US" dirty="0">
              <a:solidFill>
                <a:schemeClr val="accent2"/>
              </a:solidFill>
            </a:endParaRPr>
          </a:p>
        </p:txBody>
      </p:sp>
      <p:sp>
        <p:nvSpPr>
          <p:cNvPr id="2" name="Rectangle 1"/>
          <p:cNvSpPr/>
          <p:nvPr/>
        </p:nvSpPr>
        <p:spPr>
          <a:xfrm>
            <a:off x="526472" y="3826548"/>
            <a:ext cx="6096000" cy="2677656"/>
          </a:xfrm>
          <a:prstGeom prst="rect">
            <a:avLst/>
          </a:prstGeom>
        </p:spPr>
        <p:txBody>
          <a:bodyPr>
            <a:spAutoFit/>
          </a:bodyPr>
          <a:lstStyle/>
          <a:p>
            <a:r>
              <a:rPr lang="en-US" b="1" dirty="0" smtClean="0">
                <a:latin typeface="Hind Medium" charset="0"/>
              </a:rPr>
              <a:t>Research</a:t>
            </a:r>
          </a:p>
          <a:p>
            <a:pPr marL="285750" indent="-285750">
              <a:buFontTx/>
              <a:buChar char="-"/>
            </a:pPr>
            <a:r>
              <a:rPr lang="en-US" dirty="0" smtClean="0"/>
              <a:t>Paper </a:t>
            </a:r>
            <a:r>
              <a:rPr lang="en-US" dirty="0"/>
              <a:t>on IoT Security for Policymakers</a:t>
            </a:r>
          </a:p>
          <a:p>
            <a:pPr marL="285750" indent="-285750">
              <a:buFontTx/>
              <a:buChar char="-"/>
            </a:pPr>
            <a:r>
              <a:rPr lang="en-US" dirty="0"/>
              <a:t>Policy research: mapping the IoT policy/regulatory landscape</a:t>
            </a:r>
          </a:p>
          <a:p>
            <a:pPr marL="285750" indent="-285750">
              <a:buFontTx/>
              <a:buChar char="-"/>
            </a:pPr>
            <a:r>
              <a:rPr lang="en-US" dirty="0"/>
              <a:t>Economic study on IoT security </a:t>
            </a:r>
            <a:r>
              <a:rPr lang="en-US" dirty="0" smtClean="0"/>
              <a:t>externalities</a:t>
            </a:r>
          </a:p>
          <a:p>
            <a:pPr marL="285750" indent="-285750">
              <a:buFontTx/>
              <a:buChar char="-"/>
            </a:pPr>
            <a:r>
              <a:rPr lang="en-US" dirty="0"/>
              <a:t>Study on “consumer grade” IoT markets, to better understand manufacturing trends and consumer behaviour</a:t>
            </a:r>
          </a:p>
          <a:p>
            <a:pPr marL="285750" indent="-285750">
              <a:buFontTx/>
              <a:buChar char="-"/>
            </a:pPr>
            <a:endParaRPr lang="en-US" dirty="0"/>
          </a:p>
        </p:txBody>
      </p:sp>
      <p:sp>
        <p:nvSpPr>
          <p:cNvPr id="3" name="Rectangle 2"/>
          <p:cNvSpPr/>
          <p:nvPr/>
        </p:nvSpPr>
        <p:spPr>
          <a:xfrm>
            <a:off x="6300468" y="4460523"/>
            <a:ext cx="6096000" cy="1477328"/>
          </a:xfrm>
          <a:prstGeom prst="rect">
            <a:avLst/>
          </a:prstGeom>
        </p:spPr>
        <p:txBody>
          <a:bodyPr>
            <a:spAutoFit/>
          </a:bodyPr>
          <a:lstStyle/>
          <a:p>
            <a:r>
              <a:rPr lang="en-GB" altLang="en-US" b="1" dirty="0" smtClean="0">
                <a:latin typeface="Hind Medium" charset="0"/>
              </a:rPr>
              <a:t>Outreach to </a:t>
            </a:r>
            <a:r>
              <a:rPr lang="en-GB" altLang="en-US" b="1" dirty="0">
                <a:latin typeface="Hind Medium" charset="0"/>
              </a:rPr>
              <a:t>policy </a:t>
            </a:r>
            <a:r>
              <a:rPr lang="en-GB" altLang="en-US" b="1" dirty="0" smtClean="0">
                <a:latin typeface="Hind Medium" charset="0"/>
              </a:rPr>
              <a:t>makers</a:t>
            </a:r>
            <a:endParaRPr lang="en-GB" altLang="en-US" b="1" dirty="0">
              <a:latin typeface="Hind Medium" charset="0"/>
            </a:endParaRPr>
          </a:p>
          <a:p>
            <a:pPr marL="285750" lvl="0" indent="-285750">
              <a:buFontTx/>
              <a:buChar char="-"/>
            </a:pPr>
            <a:r>
              <a:rPr lang="en-US" dirty="0">
                <a:solidFill>
                  <a:srgbClr val="0C1C2C"/>
                </a:solidFill>
              </a:rPr>
              <a:t>Regional engagement in strategic countries</a:t>
            </a:r>
          </a:p>
          <a:p>
            <a:pPr marL="285750" indent="-285750">
              <a:buFontTx/>
              <a:buChar char="-"/>
            </a:pPr>
            <a:r>
              <a:rPr lang="en-US" dirty="0">
                <a:solidFill>
                  <a:srgbClr val="0C1C2C"/>
                </a:solidFill>
              </a:rPr>
              <a:t>G</a:t>
            </a:r>
            <a:r>
              <a:rPr lang="en-US" dirty="0" smtClean="0">
                <a:solidFill>
                  <a:srgbClr val="0C1C2C"/>
                </a:solidFill>
              </a:rPr>
              <a:t>lobal </a:t>
            </a:r>
            <a:r>
              <a:rPr lang="en-US" dirty="0">
                <a:solidFill>
                  <a:srgbClr val="0C1C2C"/>
                </a:solidFill>
              </a:rPr>
              <a:t>and regional events </a:t>
            </a:r>
          </a:p>
          <a:p>
            <a:pPr marL="285750" indent="-285750">
              <a:buFontTx/>
              <a:buChar char="-"/>
            </a:pPr>
            <a:r>
              <a:rPr lang="en-US" dirty="0">
                <a:solidFill>
                  <a:srgbClr val="0C1C2C"/>
                </a:solidFill>
              </a:rPr>
              <a:t>Workshops and capacity building</a:t>
            </a:r>
          </a:p>
          <a:p>
            <a:pPr marL="285750" lvl="0" indent="-285750">
              <a:buFontTx/>
              <a:buChar char="-"/>
            </a:pPr>
            <a:r>
              <a:rPr lang="en-US" dirty="0" smtClean="0">
                <a:solidFill>
                  <a:srgbClr val="0C1C2C"/>
                </a:solidFill>
              </a:rPr>
              <a:t>Thought </a:t>
            </a:r>
            <a:r>
              <a:rPr lang="en-US" dirty="0">
                <a:solidFill>
                  <a:srgbClr val="0C1C2C"/>
                </a:solidFill>
              </a:rPr>
              <a:t>pieces and articles </a:t>
            </a:r>
          </a:p>
        </p:txBody>
      </p:sp>
      <p:sp>
        <p:nvSpPr>
          <p:cNvPr id="4" name="Rectangle 3"/>
          <p:cNvSpPr/>
          <p:nvPr/>
        </p:nvSpPr>
        <p:spPr>
          <a:xfrm>
            <a:off x="6300468" y="1626928"/>
            <a:ext cx="6096000" cy="1754326"/>
          </a:xfrm>
          <a:prstGeom prst="rect">
            <a:avLst/>
          </a:prstGeom>
        </p:spPr>
        <p:txBody>
          <a:bodyPr>
            <a:spAutoFit/>
          </a:bodyPr>
          <a:lstStyle/>
          <a:p>
            <a:r>
              <a:rPr lang="en-GB" b="1" dirty="0" smtClean="0">
                <a:latin typeface="Hind Medium" charset="0"/>
              </a:rPr>
              <a:t>Global, regional and local partnerships</a:t>
            </a:r>
            <a:endParaRPr lang="en-GB" b="1" dirty="0">
              <a:latin typeface="Hind Medium" charset="0"/>
            </a:endParaRPr>
          </a:p>
          <a:p>
            <a:pPr marL="285750" indent="-285750">
              <a:buFontTx/>
              <a:buChar char="-"/>
            </a:pPr>
            <a:r>
              <a:rPr lang="en-US" dirty="0"/>
              <a:t>Security-minded IoT alliances </a:t>
            </a:r>
          </a:p>
          <a:p>
            <a:pPr marL="285750" indent="-285750">
              <a:buFontTx/>
              <a:buChar char="-"/>
            </a:pPr>
            <a:r>
              <a:rPr lang="en-US" dirty="0"/>
              <a:t>Certification organizations</a:t>
            </a:r>
          </a:p>
          <a:p>
            <a:pPr marL="285750" indent="-285750">
              <a:buFontTx/>
              <a:buChar char="-"/>
            </a:pPr>
            <a:r>
              <a:rPr lang="en-US" dirty="0"/>
              <a:t>Civil society organizations</a:t>
            </a:r>
          </a:p>
          <a:p>
            <a:pPr marL="285750" indent="-285750">
              <a:buFontTx/>
              <a:buChar char="-"/>
            </a:pPr>
            <a:r>
              <a:rPr lang="en-US" dirty="0"/>
              <a:t>Organizations that review consumer products</a:t>
            </a:r>
          </a:p>
          <a:p>
            <a:pPr marL="285750" indent="-285750">
              <a:buFontTx/>
              <a:buChar char="-"/>
            </a:pPr>
            <a:r>
              <a:rPr lang="en-US" dirty="0"/>
              <a:t>Internet Society community</a:t>
            </a:r>
          </a:p>
        </p:txBody>
      </p:sp>
    </p:spTree>
    <p:extLst>
      <p:ext uri="{BB962C8B-B14F-4D97-AF65-F5344CB8AC3E}">
        <p14:creationId xmlns:p14="http://schemas.microsoft.com/office/powerpoint/2010/main" val="549190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22"/>
          </p:nvPr>
        </p:nvSpPr>
        <p:spPr/>
        <p:txBody>
          <a:bodyPr/>
          <a:lstStyle/>
          <a:p>
            <a:fld id="{091BCFBB-AFFC-2C42-9CC9-3851C53B95FB}" type="slidenum">
              <a:rPr lang="uk-UA" altLang="en-US" smtClean="0"/>
              <a:pPr/>
              <a:t>14</a:t>
            </a:fld>
            <a:endParaRPr lang="uk-UA" altLang="en-US" dirty="0"/>
          </a:p>
        </p:txBody>
      </p:sp>
      <p:sp>
        <p:nvSpPr>
          <p:cNvPr id="7" name="Title 6"/>
          <p:cNvSpPr>
            <a:spLocks noGrp="1"/>
          </p:cNvSpPr>
          <p:nvPr>
            <p:ph type="title"/>
          </p:nvPr>
        </p:nvSpPr>
        <p:spPr>
          <a:xfrm>
            <a:off x="1274618" y="2547938"/>
            <a:ext cx="10571018" cy="783035"/>
          </a:xfrm>
        </p:spPr>
        <p:txBody>
          <a:bodyPr/>
          <a:lstStyle/>
          <a:p>
            <a:r>
              <a:rPr lang="en-GB" sz="6000" dirty="0" smtClean="0"/>
              <a:t>Thoughts and suggestions?</a:t>
            </a:r>
            <a:endParaRPr lang="en-GB" sz="6000" dirty="0"/>
          </a:p>
        </p:txBody>
      </p:sp>
    </p:spTree>
    <p:extLst>
      <p:ext uri="{BB962C8B-B14F-4D97-AF65-F5344CB8AC3E}">
        <p14:creationId xmlns:p14="http://schemas.microsoft.com/office/powerpoint/2010/main" val="149114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2"/>
          <p:cNvSpPr>
            <a:spLocks noGrp="1"/>
          </p:cNvSpPr>
          <p:nvPr>
            <p:ph type="sldNum" sz="quarter" idx="12"/>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CDAEE6C3-4240-A546-A11D-82311338D72F}" type="slidenum">
              <a:rPr lang="uk-UA" altLang="en-US" smtClean="0">
                <a:solidFill>
                  <a:schemeClr val="bg1"/>
                </a:solidFill>
              </a:rPr>
              <a:pPr/>
              <a:t>15</a:t>
            </a:fld>
            <a:endParaRPr lang="uk-UA"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EA462B-7A4D-6B41-A619-48CE868003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C1F548D3-6070-744B-8B6A-00A8C20D598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hape 89"/>
          <p:cNvSpPr>
            <a:spLocks noGrp="1"/>
          </p:cNvSpPr>
          <p:nvPr>
            <p:ph idx="4294967295"/>
          </p:nvPr>
        </p:nvSpPr>
        <p:spPr>
          <a:xfrm>
            <a:off x="429769" y="717296"/>
            <a:ext cx="7991856" cy="2863850"/>
          </a:xfrm>
        </p:spPr>
        <p:txBody>
          <a:bodyPr/>
          <a:lstStyle/>
          <a:p>
            <a:r>
              <a:rPr lang="en-US" sz="3200" dirty="0">
                <a:latin typeface="+mn-lt"/>
              </a:rPr>
              <a:t>The number of </a:t>
            </a:r>
            <a:r>
              <a:rPr lang="en-US" sz="3200" dirty="0" err="1">
                <a:latin typeface="+mn-lt"/>
              </a:rPr>
              <a:t>IoT</a:t>
            </a:r>
            <a:r>
              <a:rPr lang="en-US" sz="3200" dirty="0">
                <a:latin typeface="+mn-lt"/>
              </a:rPr>
              <a:t> devices and systems</a:t>
            </a:r>
            <a:br>
              <a:rPr lang="en-US" sz="3200" dirty="0">
                <a:latin typeface="+mn-lt"/>
              </a:rPr>
            </a:br>
            <a:r>
              <a:rPr lang="en-US" sz="3200" dirty="0">
                <a:latin typeface="+mn-lt"/>
              </a:rPr>
              <a:t>connected to the Internet will be more than</a:t>
            </a:r>
            <a:r>
              <a:rPr lang="en-US" dirty="0">
                <a:latin typeface="+mn-lt"/>
              </a:rPr>
              <a:t/>
            </a:r>
            <a:br>
              <a:rPr lang="en-US" dirty="0">
                <a:latin typeface="+mn-lt"/>
              </a:rPr>
            </a:br>
            <a:r>
              <a:rPr lang="en-US" sz="5400" dirty="0">
                <a:latin typeface="+mn-lt"/>
              </a:rPr>
              <a:t>2.5x the global population</a:t>
            </a:r>
            <a:r>
              <a:rPr lang="en-US" dirty="0">
                <a:latin typeface="+mn-lt"/>
              </a:rPr>
              <a:t/>
            </a:r>
            <a:br>
              <a:rPr lang="en-US" dirty="0">
                <a:latin typeface="+mn-lt"/>
              </a:rPr>
            </a:br>
            <a:r>
              <a:rPr lang="en-US" sz="3200" dirty="0">
                <a:latin typeface="+mn-lt"/>
              </a:rPr>
              <a:t>by 2020 </a:t>
            </a:r>
            <a:r>
              <a:rPr lang="en-US" sz="2800" dirty="0">
                <a:latin typeface="+mn-lt"/>
              </a:rPr>
              <a:t>(Gartner). </a:t>
            </a:r>
          </a:p>
        </p:txBody>
      </p:sp>
    </p:spTree>
    <p:extLst>
      <p:ext uri="{BB962C8B-B14F-4D97-AF65-F5344CB8AC3E}">
        <p14:creationId xmlns:p14="http://schemas.microsoft.com/office/powerpoint/2010/main" val="10501766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027"/>
          <a:stretch/>
        </p:blipFill>
        <p:spPr>
          <a:xfrm>
            <a:off x="4700001" y="611382"/>
            <a:ext cx="7119463" cy="5635236"/>
          </a:xfrm>
          <a:prstGeom prst="rect">
            <a:avLst/>
          </a:prstGeom>
        </p:spPr>
      </p:pic>
      <p:sp>
        <p:nvSpPr>
          <p:cNvPr id="3" name="TextBox 2"/>
          <p:cNvSpPr txBox="1"/>
          <p:nvPr/>
        </p:nvSpPr>
        <p:spPr>
          <a:xfrm>
            <a:off x="4700001" y="6246618"/>
            <a:ext cx="3954929" cy="215444"/>
          </a:xfrm>
          <a:prstGeom prst="rect">
            <a:avLst/>
          </a:prstGeom>
          <a:noFill/>
        </p:spPr>
        <p:txBody>
          <a:bodyPr wrap="none" rtlCol="0">
            <a:spAutoFit/>
          </a:bodyPr>
          <a:lstStyle/>
          <a:p>
            <a:r>
              <a:rPr lang="en-US" sz="800" dirty="0">
                <a:latin typeface="+mn-lt"/>
              </a:rPr>
              <a:t>Used with permission. </a:t>
            </a:r>
            <a:r>
              <a:rPr lang="en-US" sz="800" dirty="0">
                <a:latin typeface="+mn-lt"/>
                <a:hlinkClick r:id="rId4"/>
              </a:rPr>
              <a:t>http://www.geekculture.com/joyoftech/joyarchives/2340.html</a:t>
            </a:r>
            <a:endParaRPr lang="en-US" sz="800" dirty="0">
              <a:latin typeface="+mn-lt"/>
            </a:endParaRPr>
          </a:p>
        </p:txBody>
      </p:sp>
      <p:sp>
        <p:nvSpPr>
          <p:cNvPr id="5" name="Rectangle 4"/>
          <p:cNvSpPr/>
          <p:nvPr/>
        </p:nvSpPr>
        <p:spPr>
          <a:xfrm>
            <a:off x="151871" y="1165910"/>
            <a:ext cx="4216930" cy="2062103"/>
          </a:xfrm>
          <a:prstGeom prst="rect">
            <a:avLst/>
          </a:prstGeom>
        </p:spPr>
        <p:txBody>
          <a:bodyPr wrap="square">
            <a:spAutoFit/>
          </a:bodyPr>
          <a:lstStyle/>
          <a:p>
            <a:pPr>
              <a:spcBef>
                <a:spcPct val="30000"/>
              </a:spcBef>
              <a:defRPr/>
            </a:pPr>
            <a:r>
              <a:rPr lang="en-US" sz="3200">
                <a:solidFill>
                  <a:schemeClr val="tx2"/>
                </a:solidFill>
              </a:rPr>
              <a:t>As more and more devices are connected, privacy and security risks increase.</a:t>
            </a:r>
            <a:endParaRPr lang="en-US" sz="3200" dirty="0">
              <a:solidFill>
                <a:schemeClr val="tx2"/>
              </a:solidFill>
            </a:endParaRPr>
          </a:p>
        </p:txBody>
      </p:sp>
    </p:spTree>
    <p:extLst>
      <p:ext uri="{BB962C8B-B14F-4D97-AF65-F5344CB8AC3E}">
        <p14:creationId xmlns:p14="http://schemas.microsoft.com/office/powerpoint/2010/main" val="855224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The challenges we face</a:t>
            </a:r>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4</a:t>
            </a:fld>
            <a:endParaRPr lang="uk-UA"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1" y="604070"/>
            <a:ext cx="11120967" cy="575733"/>
          </a:xfrm>
        </p:spPr>
        <p:txBody>
          <a:bodyPr rtlCol="0"/>
          <a:lstStyle/>
          <a:p>
            <a:pPr>
              <a:defRPr/>
            </a:pPr>
            <a:r>
              <a:rPr lang="en-US" b="1" dirty="0" smtClean="0"/>
              <a:t>New devices, new vulnerabilities </a:t>
            </a:r>
            <a:endParaRPr lang="en-US" b="1" dirty="0">
              <a:cs typeface="+mj-cs"/>
            </a:endParaRPr>
          </a:p>
        </p:txBody>
      </p:sp>
      <p:sp>
        <p:nvSpPr>
          <p:cNvPr id="7" name="Content Placeholder 6"/>
          <p:cNvSpPr>
            <a:spLocks noGrp="1"/>
          </p:cNvSpPr>
          <p:nvPr>
            <p:ph idx="21"/>
          </p:nvPr>
        </p:nvSpPr>
        <p:spPr>
          <a:xfrm>
            <a:off x="539751" y="2731641"/>
            <a:ext cx="5477933" cy="3219451"/>
          </a:xfrm>
        </p:spPr>
        <p:txBody>
          <a:bodyPr>
            <a:noAutofit/>
          </a:bodyPr>
          <a:lstStyle/>
          <a:p>
            <a:pPr marL="380990" indent="-380990">
              <a:lnSpc>
                <a:spcPct val="120000"/>
              </a:lnSpc>
              <a:spcBef>
                <a:spcPts val="0"/>
              </a:spcBef>
              <a:spcAft>
                <a:spcPts val="800"/>
              </a:spcAft>
              <a:buFont typeface="Arial" charset="0"/>
              <a:buChar char="•"/>
            </a:pPr>
            <a:r>
              <a:rPr lang="en-US" sz="2133" b="1" dirty="0">
                <a:ea typeface="ＭＳ Ｐゴシック" charset="0"/>
                <a:cs typeface="Hind SemiBold" charset="0"/>
              </a:rPr>
              <a:t>Device Cost/Size/Functionality</a:t>
            </a:r>
          </a:p>
          <a:p>
            <a:pPr marL="380990" indent="-380990">
              <a:lnSpc>
                <a:spcPct val="120000"/>
              </a:lnSpc>
              <a:spcBef>
                <a:spcPts val="0"/>
              </a:spcBef>
              <a:spcAft>
                <a:spcPts val="800"/>
              </a:spcAft>
              <a:buFont typeface="Arial" charset="0"/>
              <a:buChar char="•"/>
            </a:pPr>
            <a:r>
              <a:rPr lang="en-US" sz="2133" b="1" dirty="0">
                <a:ea typeface="ＭＳ Ｐゴシック" charset="0"/>
                <a:cs typeface="Hind SemiBold" charset="0"/>
              </a:rPr>
              <a:t>Volume of identical devices (homogeneity)</a:t>
            </a:r>
          </a:p>
          <a:p>
            <a:pPr marL="380990" indent="-380990">
              <a:lnSpc>
                <a:spcPct val="120000"/>
              </a:lnSpc>
              <a:spcBef>
                <a:spcPts val="0"/>
              </a:spcBef>
              <a:spcAft>
                <a:spcPts val="800"/>
              </a:spcAft>
              <a:buFont typeface="Arial" charset="0"/>
              <a:buChar char="•"/>
            </a:pPr>
            <a:r>
              <a:rPr lang="en-US" sz="2133" b="1" dirty="0">
                <a:ea typeface="ＭＳ Ｐゴシック" charset="0"/>
                <a:cs typeface="Hind SemiBold" charset="0"/>
              </a:rPr>
              <a:t>Long service life (often extending far beyond supported lifetime)</a:t>
            </a:r>
          </a:p>
          <a:p>
            <a:pPr marL="380990" indent="-380990">
              <a:lnSpc>
                <a:spcPct val="120000"/>
              </a:lnSpc>
              <a:spcBef>
                <a:spcPts val="0"/>
              </a:spcBef>
              <a:spcAft>
                <a:spcPts val="800"/>
              </a:spcAft>
              <a:buFont typeface="Arial" charset="0"/>
              <a:buChar char="•"/>
            </a:pPr>
            <a:r>
              <a:rPr lang="en-US" sz="2133" b="1" dirty="0">
                <a:ea typeface="ＭＳ Ｐゴシック" charset="0"/>
                <a:cs typeface="Hind SemiBold" charset="0"/>
              </a:rPr>
              <a:t>No or limited upgradability or patching</a:t>
            </a:r>
          </a:p>
          <a:p>
            <a:pPr marL="380990" indent="-380990">
              <a:lnSpc>
                <a:spcPct val="120000"/>
              </a:lnSpc>
              <a:spcBef>
                <a:spcPts val="0"/>
              </a:spcBef>
              <a:spcAft>
                <a:spcPts val="800"/>
              </a:spcAft>
              <a:buFont typeface="Arial" charset="0"/>
              <a:buChar char="•"/>
            </a:pPr>
            <a:r>
              <a:rPr lang="en-US" sz="2133" b="1" dirty="0">
                <a:ea typeface="ＭＳ Ｐゴシック" charset="0"/>
                <a:cs typeface="Hind SemiBold" charset="0"/>
              </a:rPr>
              <a:t>Physical security vulnerabilities </a:t>
            </a:r>
          </a:p>
          <a:p>
            <a:pPr marL="380990" indent="-380990">
              <a:lnSpc>
                <a:spcPct val="120000"/>
              </a:lnSpc>
              <a:spcBef>
                <a:spcPts val="0"/>
              </a:spcBef>
              <a:spcAft>
                <a:spcPts val="800"/>
              </a:spcAft>
              <a:buFont typeface="Arial" charset="0"/>
              <a:buChar char="•"/>
            </a:pPr>
            <a:r>
              <a:rPr lang="en-US" sz="2133" b="1" dirty="0">
                <a:ea typeface="ＭＳ Ｐゴシック" charset="0"/>
                <a:cs typeface="Hind SemiBold" charset="0"/>
              </a:rPr>
              <a:t>Access</a:t>
            </a:r>
          </a:p>
          <a:p>
            <a:endParaRPr lang="en-US" sz="2133" dirty="0">
              <a:ea typeface="ＭＳ Ｐゴシック" charset="0"/>
            </a:endParaRPr>
          </a:p>
          <a:p>
            <a:endParaRPr lang="en-US" sz="2133" b="1" dirty="0">
              <a:ea typeface="ＭＳ Ｐゴシック" charset="0"/>
              <a:sym typeface="Wingdings" charset="0"/>
            </a:endParaRPr>
          </a:p>
          <a:p>
            <a:endParaRPr lang="en-US" sz="2133" b="1" dirty="0">
              <a:ea typeface="ＭＳ Ｐゴシック" charset="0"/>
              <a:sym typeface="Wingdings" charset="0"/>
            </a:endParaRPr>
          </a:p>
          <a:p>
            <a:endParaRPr lang="en-US" sz="2133" b="1" dirty="0">
              <a:ea typeface="ＭＳ Ｐゴシック" charset="0"/>
              <a:sym typeface="Wingdings" charset="0"/>
            </a:endParaRPr>
          </a:p>
          <a:p>
            <a:endParaRPr lang="en-US" sz="2133" b="1" dirty="0">
              <a:ea typeface="ＭＳ Ｐゴシック" charset="0"/>
            </a:endParaRPr>
          </a:p>
          <a:p>
            <a:endParaRPr lang="en-US" sz="2133" dirty="0">
              <a:ea typeface="ＭＳ Ｐゴシック" charset="0"/>
            </a:endParaRPr>
          </a:p>
          <a:p>
            <a:endParaRPr lang="en-US" sz="2133" dirty="0">
              <a:ea typeface="ＭＳ Ｐゴシック" charset="0"/>
            </a:endParaRPr>
          </a:p>
          <a:p>
            <a:endParaRPr lang="en-US" sz="2133" dirty="0">
              <a:ea typeface="ＭＳ Ｐゴシック" charset="0"/>
            </a:endParaRPr>
          </a:p>
          <a:p>
            <a:endParaRPr lang="en-US" sz="2133" dirty="0">
              <a:ea typeface="ＭＳ Ｐゴシック" charset="0"/>
            </a:endParaRPr>
          </a:p>
          <a:p>
            <a:endParaRPr lang="en-US" sz="2133" dirty="0">
              <a:ea typeface="ＭＳ Ｐゴシック" charset="0"/>
            </a:endParaRPr>
          </a:p>
          <a:p>
            <a:pPr marL="380990" indent="-380990">
              <a:lnSpc>
                <a:spcPct val="120000"/>
              </a:lnSpc>
              <a:spcBef>
                <a:spcPts val="0"/>
              </a:spcBef>
              <a:spcAft>
                <a:spcPts val="800"/>
              </a:spcAft>
              <a:buFont typeface="Arial" charset="0"/>
              <a:buChar char="•"/>
            </a:pPr>
            <a:endParaRPr lang="en-US" sz="2133" b="1" dirty="0">
              <a:ea typeface="ＭＳ Ｐゴシック" charset="0"/>
              <a:cs typeface="Hind SemiBold" charset="0"/>
            </a:endParaRPr>
          </a:p>
          <a:p>
            <a:pPr marL="380990" indent="-380990">
              <a:spcBef>
                <a:spcPts val="0"/>
              </a:spcBef>
              <a:spcAft>
                <a:spcPts val="800"/>
              </a:spcAft>
            </a:pPr>
            <a:endParaRPr lang="en-US" sz="2133" dirty="0">
              <a:ea typeface="ＭＳ Ｐゴシック" charset="0"/>
            </a:endParaRPr>
          </a:p>
        </p:txBody>
      </p:sp>
      <p:sp>
        <p:nvSpPr>
          <p:cNvPr id="5" name="Content Placeholder 4"/>
          <p:cNvSpPr>
            <a:spLocks noGrp="1"/>
          </p:cNvSpPr>
          <p:nvPr>
            <p:ph idx="1"/>
          </p:nvPr>
        </p:nvSpPr>
        <p:spPr>
          <a:xfrm>
            <a:off x="6178551" y="2731641"/>
            <a:ext cx="5484283" cy="3219451"/>
          </a:xfrm>
        </p:spPr>
        <p:txBody>
          <a:bodyPr>
            <a:normAutofit/>
          </a:bodyPr>
          <a:lstStyle/>
          <a:p>
            <a:pPr marL="380990" indent="-380990">
              <a:lnSpc>
                <a:spcPct val="110000"/>
              </a:lnSpc>
              <a:spcBef>
                <a:spcPts val="0"/>
              </a:spcBef>
              <a:spcAft>
                <a:spcPts val="800"/>
              </a:spcAft>
              <a:buFont typeface="Arial" charset="0"/>
              <a:buChar char="•"/>
            </a:pPr>
            <a:r>
              <a:rPr lang="en-US" sz="2133" b="1" dirty="0">
                <a:ea typeface="ＭＳ Ｐゴシック" charset="0"/>
                <a:cs typeface="Hind SemiBold" charset="0"/>
              </a:rPr>
              <a:t>Limited user interfaces (UI)</a:t>
            </a:r>
          </a:p>
          <a:p>
            <a:pPr marL="380990" indent="-380990">
              <a:lnSpc>
                <a:spcPct val="110000"/>
              </a:lnSpc>
              <a:spcBef>
                <a:spcPts val="0"/>
              </a:spcBef>
              <a:spcAft>
                <a:spcPts val="800"/>
              </a:spcAft>
              <a:buFont typeface="Arial" charset="0"/>
              <a:buChar char="•"/>
            </a:pPr>
            <a:r>
              <a:rPr lang="en-US" sz="2133" b="1" dirty="0">
                <a:ea typeface="ＭＳ Ｐゴシック" charset="0"/>
                <a:cs typeface="Hind SemiBold" charset="0"/>
              </a:rPr>
              <a:t>Limited visibility into, or control over,  internal workings</a:t>
            </a:r>
          </a:p>
          <a:p>
            <a:pPr marL="380990" indent="-380990">
              <a:lnSpc>
                <a:spcPct val="110000"/>
              </a:lnSpc>
              <a:spcBef>
                <a:spcPts val="0"/>
              </a:spcBef>
              <a:spcAft>
                <a:spcPts val="800"/>
              </a:spcAft>
              <a:buFont typeface="Arial" charset="0"/>
              <a:buChar char="•"/>
            </a:pPr>
            <a:r>
              <a:rPr lang="en-US" sz="2133" b="1" dirty="0">
                <a:ea typeface="ＭＳ Ｐゴシック" charset="0"/>
                <a:cs typeface="Hind SemiBold" charset="0"/>
              </a:rPr>
              <a:t>Embedded devices</a:t>
            </a:r>
          </a:p>
          <a:p>
            <a:pPr marL="380990" indent="-380990">
              <a:lnSpc>
                <a:spcPct val="110000"/>
              </a:lnSpc>
              <a:spcBef>
                <a:spcPts val="0"/>
              </a:spcBef>
              <a:spcAft>
                <a:spcPts val="800"/>
              </a:spcAft>
              <a:buFont typeface="Arial" charset="0"/>
              <a:buChar char="•"/>
            </a:pPr>
            <a:r>
              <a:rPr lang="en-US" sz="2133" b="1" dirty="0">
                <a:ea typeface="ＭＳ Ｐゴシック" charset="0"/>
                <a:cs typeface="Hind SemiBold" charset="0"/>
              </a:rPr>
              <a:t>Unintended uses</a:t>
            </a:r>
          </a:p>
          <a:p>
            <a:pPr marL="380990" indent="-380990">
              <a:lnSpc>
                <a:spcPct val="110000"/>
              </a:lnSpc>
              <a:spcBef>
                <a:spcPts val="0"/>
              </a:spcBef>
              <a:spcAft>
                <a:spcPts val="800"/>
              </a:spcAft>
              <a:buFont typeface="Arial" charset="0"/>
              <a:buChar char="•"/>
            </a:pPr>
            <a:r>
              <a:rPr lang="en-US" sz="2133" b="1" dirty="0" err="1">
                <a:ea typeface="ＭＳ Ｐゴシック" charset="0"/>
                <a:cs typeface="Hind SemiBold" charset="0"/>
              </a:rPr>
              <a:t>BYOIoT</a:t>
            </a:r>
            <a:endParaRPr lang="en-US" sz="2133" b="1" dirty="0">
              <a:ea typeface="ＭＳ Ｐゴシック" charset="0"/>
              <a:cs typeface="Hind SemiBold" charset="0"/>
            </a:endParaRPr>
          </a:p>
          <a:p>
            <a:pPr marL="380990" indent="-380990">
              <a:spcBef>
                <a:spcPts val="0"/>
              </a:spcBef>
              <a:spcAft>
                <a:spcPts val="800"/>
              </a:spcAft>
            </a:pPr>
            <a:endParaRPr lang="en-US" sz="2133" dirty="0">
              <a:ea typeface="ＭＳ Ｐゴシック" charset="0"/>
            </a:endParaRPr>
          </a:p>
        </p:txBody>
      </p:sp>
      <p:pic>
        <p:nvPicPr>
          <p:cNvPr id="4198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5681" y="3633380"/>
            <a:ext cx="2832100" cy="265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0" name="Slide Number Placeholder 2"/>
          <p:cNvSpPr>
            <a:spLocks noGrp="1"/>
          </p:cNvSpPr>
          <p:nvPr>
            <p:ph type="sldNum" sz="quarter" idx="4294967295"/>
          </p:nvPr>
        </p:nvSpPr>
        <p:spPr bwMode="auto">
          <a:xfrm>
            <a:off x="8917517" y="6341534"/>
            <a:ext cx="2743200" cy="1735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990575" indent="-380990">
              <a:defRPr>
                <a:solidFill>
                  <a:schemeClr val="tx1"/>
                </a:solidFill>
                <a:latin typeface="Arial" charset="0"/>
                <a:ea typeface="ＭＳ Ｐゴシック" charset="0"/>
              </a:defRPr>
            </a:lvl2pPr>
            <a:lvl3pPr marL="1523962" indent="-304792">
              <a:defRPr>
                <a:solidFill>
                  <a:schemeClr val="tx1"/>
                </a:solidFill>
                <a:latin typeface="Arial" charset="0"/>
                <a:ea typeface="ＭＳ Ｐゴシック" charset="0"/>
              </a:defRPr>
            </a:lvl3pPr>
            <a:lvl4pPr marL="2133547" indent="-304792">
              <a:defRPr>
                <a:solidFill>
                  <a:schemeClr val="tx1"/>
                </a:solidFill>
                <a:latin typeface="Arial" charset="0"/>
                <a:ea typeface="ＭＳ Ｐゴシック" charset="0"/>
              </a:defRPr>
            </a:lvl4pPr>
            <a:lvl5pPr marL="2743131" indent="-304792">
              <a:defRPr>
                <a:solidFill>
                  <a:schemeClr val="tx1"/>
                </a:solidFill>
                <a:latin typeface="Arial" charset="0"/>
                <a:ea typeface="ＭＳ Ｐゴシック" charset="0"/>
              </a:defRPr>
            </a:lvl5pPr>
            <a:lvl6pPr marL="3352716" indent="-304792" eaLnBrk="0" fontAlgn="base" hangingPunct="0">
              <a:spcBef>
                <a:spcPct val="0"/>
              </a:spcBef>
              <a:spcAft>
                <a:spcPct val="0"/>
              </a:spcAft>
              <a:defRPr>
                <a:solidFill>
                  <a:schemeClr val="tx1"/>
                </a:solidFill>
                <a:latin typeface="Arial" charset="0"/>
                <a:ea typeface="ＭＳ Ｐゴシック" charset="0"/>
              </a:defRPr>
            </a:lvl6pPr>
            <a:lvl7pPr marL="3962301" indent="-304792" eaLnBrk="0" fontAlgn="base" hangingPunct="0">
              <a:spcBef>
                <a:spcPct val="0"/>
              </a:spcBef>
              <a:spcAft>
                <a:spcPct val="0"/>
              </a:spcAft>
              <a:defRPr>
                <a:solidFill>
                  <a:schemeClr val="tx1"/>
                </a:solidFill>
                <a:latin typeface="Arial" charset="0"/>
                <a:ea typeface="ＭＳ Ｐゴシック" charset="0"/>
              </a:defRPr>
            </a:lvl7pPr>
            <a:lvl8pPr marL="4571886" indent="-304792" eaLnBrk="0" fontAlgn="base" hangingPunct="0">
              <a:spcBef>
                <a:spcPct val="0"/>
              </a:spcBef>
              <a:spcAft>
                <a:spcPct val="0"/>
              </a:spcAft>
              <a:defRPr>
                <a:solidFill>
                  <a:schemeClr val="tx1"/>
                </a:solidFill>
                <a:latin typeface="Arial" charset="0"/>
                <a:ea typeface="ＭＳ Ｐゴシック" charset="0"/>
              </a:defRPr>
            </a:lvl8pPr>
            <a:lvl9pPr marL="5181470" indent="-304792" eaLnBrk="0" fontAlgn="base" hangingPunct="0">
              <a:spcBef>
                <a:spcPct val="0"/>
              </a:spcBef>
              <a:spcAft>
                <a:spcPct val="0"/>
              </a:spcAft>
              <a:defRPr>
                <a:solidFill>
                  <a:schemeClr val="tx1"/>
                </a:solidFill>
                <a:latin typeface="Arial" charset="0"/>
                <a:ea typeface="ＭＳ Ｐゴシック" charset="0"/>
              </a:defRPr>
            </a:lvl9pPr>
          </a:lstStyle>
          <a:p>
            <a:fld id="{26566B02-9C21-9A43-8596-19A72F603E6E}" type="slidenum">
              <a:rPr lang="uk-UA"/>
              <a:pPr/>
              <a:t>5</a:t>
            </a:fld>
            <a:endParaRPr lang="uk-UA"/>
          </a:p>
        </p:txBody>
      </p:sp>
      <p:sp>
        <p:nvSpPr>
          <p:cNvPr id="3" name="TextBox 2"/>
          <p:cNvSpPr txBox="1"/>
          <p:nvPr/>
        </p:nvSpPr>
        <p:spPr>
          <a:xfrm>
            <a:off x="408214" y="1639395"/>
            <a:ext cx="11375571" cy="748795"/>
          </a:xfrm>
          <a:prstGeom prst="rect">
            <a:avLst/>
          </a:prstGeom>
          <a:noFill/>
        </p:spPr>
        <p:txBody>
          <a:bodyPr wrap="square" rtlCol="0">
            <a:spAutoFit/>
          </a:bodyPr>
          <a:lstStyle/>
          <a:p>
            <a:pPr>
              <a:spcAft>
                <a:spcPts val="800"/>
              </a:spcAft>
            </a:pPr>
            <a:r>
              <a:rPr lang="en-US" sz="2133" b="1" dirty="0" smtClean="0">
                <a:latin typeface="+mn-lt"/>
              </a:rPr>
              <a:t>The attributes </a:t>
            </a:r>
            <a:r>
              <a:rPr lang="en-US" sz="2133" b="1" dirty="0">
                <a:latin typeface="+mn-lt"/>
              </a:rPr>
              <a:t>of many IoT devices present new and unique security challenges compared to traditional computing systems. </a:t>
            </a:r>
          </a:p>
        </p:txBody>
      </p:sp>
    </p:spTree>
    <p:extLst>
      <p:ext uri="{BB962C8B-B14F-4D97-AF65-F5344CB8AC3E}">
        <p14:creationId xmlns:p14="http://schemas.microsoft.com/office/powerpoint/2010/main" val="65574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541867" y="558742"/>
            <a:ext cx="11120967" cy="537633"/>
          </a:xfrm>
        </p:spPr>
        <p:txBody>
          <a:bodyPr rtlCol="0"/>
          <a:lstStyle/>
          <a:p>
            <a:pPr>
              <a:defRPr/>
            </a:pPr>
            <a:r>
              <a:rPr lang="en-US" b="1" dirty="0">
                <a:ea typeface="ＭＳ Ｐゴシック" charset="0"/>
                <a:cs typeface="+mj-cs"/>
              </a:rPr>
              <a:t>Key </a:t>
            </a:r>
            <a:r>
              <a:rPr lang="en-US" b="1" dirty="0" smtClean="0">
                <a:ea typeface="ＭＳ Ｐゴシック" charset="0"/>
                <a:cs typeface="+mj-cs"/>
              </a:rPr>
              <a:t>Challenge</a:t>
            </a:r>
            <a:r>
              <a:rPr lang="en-US" b="1" dirty="0">
                <a:ea typeface="ＭＳ Ｐゴシック" charset="0"/>
                <a:cs typeface="+mj-cs"/>
              </a:rPr>
              <a:t>: IoT </a:t>
            </a:r>
            <a:r>
              <a:rPr lang="en-US" b="1" u="sng" dirty="0">
                <a:ea typeface="ＭＳ Ｐゴシック" charset="0"/>
                <a:cs typeface="+mj-cs"/>
              </a:rPr>
              <a:t>Ecosystem</a:t>
            </a:r>
          </a:p>
        </p:txBody>
      </p:sp>
      <p:sp>
        <p:nvSpPr>
          <p:cNvPr id="34818" name="Slide Number Placeholder 1"/>
          <p:cNvSpPr>
            <a:spLocks noGrp="1"/>
          </p:cNvSpPr>
          <p:nvPr>
            <p:ph type="sldNum" sz="quarter" idx="4294967295"/>
          </p:nvPr>
        </p:nvSpPr>
        <p:spPr bwMode="auto">
          <a:xfrm>
            <a:off x="8917517" y="6341534"/>
            <a:ext cx="2743200" cy="1735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990575" indent="-380990">
              <a:defRPr>
                <a:solidFill>
                  <a:schemeClr val="tx1"/>
                </a:solidFill>
                <a:latin typeface="Arial" charset="0"/>
                <a:ea typeface="ＭＳ Ｐゴシック" charset="0"/>
              </a:defRPr>
            </a:lvl2pPr>
            <a:lvl3pPr marL="1523962" indent="-304792">
              <a:defRPr>
                <a:solidFill>
                  <a:schemeClr val="tx1"/>
                </a:solidFill>
                <a:latin typeface="Arial" charset="0"/>
                <a:ea typeface="ＭＳ Ｐゴシック" charset="0"/>
              </a:defRPr>
            </a:lvl3pPr>
            <a:lvl4pPr marL="2133547" indent="-304792">
              <a:defRPr>
                <a:solidFill>
                  <a:schemeClr val="tx1"/>
                </a:solidFill>
                <a:latin typeface="Arial" charset="0"/>
                <a:ea typeface="ＭＳ Ｐゴシック" charset="0"/>
              </a:defRPr>
            </a:lvl4pPr>
            <a:lvl5pPr marL="2743131" indent="-304792">
              <a:defRPr>
                <a:solidFill>
                  <a:schemeClr val="tx1"/>
                </a:solidFill>
                <a:latin typeface="Arial" charset="0"/>
                <a:ea typeface="ＭＳ Ｐゴシック" charset="0"/>
              </a:defRPr>
            </a:lvl5pPr>
            <a:lvl6pPr marL="3352716" indent="-304792" eaLnBrk="0" fontAlgn="base" hangingPunct="0">
              <a:spcBef>
                <a:spcPct val="0"/>
              </a:spcBef>
              <a:spcAft>
                <a:spcPct val="0"/>
              </a:spcAft>
              <a:defRPr>
                <a:solidFill>
                  <a:schemeClr val="tx1"/>
                </a:solidFill>
                <a:latin typeface="Arial" charset="0"/>
                <a:ea typeface="ＭＳ Ｐゴシック" charset="0"/>
              </a:defRPr>
            </a:lvl6pPr>
            <a:lvl7pPr marL="3962301" indent="-304792" eaLnBrk="0" fontAlgn="base" hangingPunct="0">
              <a:spcBef>
                <a:spcPct val="0"/>
              </a:spcBef>
              <a:spcAft>
                <a:spcPct val="0"/>
              </a:spcAft>
              <a:defRPr>
                <a:solidFill>
                  <a:schemeClr val="tx1"/>
                </a:solidFill>
                <a:latin typeface="Arial" charset="0"/>
                <a:ea typeface="ＭＳ Ｐゴシック" charset="0"/>
              </a:defRPr>
            </a:lvl7pPr>
            <a:lvl8pPr marL="4571886" indent="-304792" eaLnBrk="0" fontAlgn="base" hangingPunct="0">
              <a:spcBef>
                <a:spcPct val="0"/>
              </a:spcBef>
              <a:spcAft>
                <a:spcPct val="0"/>
              </a:spcAft>
              <a:defRPr>
                <a:solidFill>
                  <a:schemeClr val="tx1"/>
                </a:solidFill>
                <a:latin typeface="Arial" charset="0"/>
                <a:ea typeface="ＭＳ Ｐゴシック" charset="0"/>
              </a:defRPr>
            </a:lvl8pPr>
            <a:lvl9pPr marL="5181470" indent="-304792" eaLnBrk="0" fontAlgn="base" hangingPunct="0">
              <a:spcBef>
                <a:spcPct val="0"/>
              </a:spcBef>
              <a:spcAft>
                <a:spcPct val="0"/>
              </a:spcAft>
              <a:defRPr>
                <a:solidFill>
                  <a:schemeClr val="tx1"/>
                </a:solidFill>
                <a:latin typeface="Arial" charset="0"/>
                <a:ea typeface="ＭＳ Ｐゴシック" charset="0"/>
              </a:defRPr>
            </a:lvl9pPr>
          </a:lstStyle>
          <a:p>
            <a:fld id="{C581A406-7EAB-B541-8D46-CC0FA72887BB}" type="slidenum">
              <a:rPr lang="en-GB"/>
              <a:pPr/>
              <a:t>6</a:t>
            </a:fld>
            <a:endParaRPr lang="en-GB"/>
          </a:p>
        </p:txBody>
      </p:sp>
      <p:pic>
        <p:nvPicPr>
          <p:cNvPr id="348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534" y="1138767"/>
            <a:ext cx="734484" cy="10350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1" y="419101"/>
            <a:ext cx="859367" cy="9800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767" y="5334001"/>
            <a:ext cx="1286933" cy="102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2" name="Picture 3"/>
          <p:cNvPicPr>
            <a:picLocks noChangeAspect="1" noChangeArrowheads="1"/>
          </p:cNvPicPr>
          <p:nvPr/>
        </p:nvPicPr>
        <p:blipFill>
          <a:blip r:embed="rId5">
            <a:extLst>
              <a:ext uri="{28A0092B-C50C-407E-A947-70E740481C1C}">
                <a14:useLocalDpi xmlns:a14="http://schemas.microsoft.com/office/drawing/2010/main" val="0"/>
              </a:ext>
            </a:extLst>
          </a:blip>
          <a:srcRect l="18939" t="17715" r="16058" b="6889"/>
          <a:stretch>
            <a:fillRect/>
          </a:stretch>
        </p:blipFill>
        <p:spPr bwMode="auto">
          <a:xfrm>
            <a:off x="9652001" y="1157817"/>
            <a:ext cx="1020233" cy="109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3" name="Picture 12"/>
          <p:cNvPicPr>
            <a:picLocks noChangeAspect="1" noChangeArrowheads="1"/>
          </p:cNvPicPr>
          <p:nvPr/>
        </p:nvPicPr>
        <p:blipFill>
          <a:blip r:embed="rId6">
            <a:extLst>
              <a:ext uri="{28A0092B-C50C-407E-A947-70E740481C1C}">
                <a14:useLocalDpi xmlns:a14="http://schemas.microsoft.com/office/drawing/2010/main" val="0"/>
              </a:ext>
            </a:extLst>
          </a:blip>
          <a:srcRect b="4980"/>
          <a:stretch>
            <a:fillRect/>
          </a:stretch>
        </p:blipFill>
        <p:spPr bwMode="auto">
          <a:xfrm>
            <a:off x="5448301" y="5215467"/>
            <a:ext cx="2038351" cy="12932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Content Placeholder 2"/>
          <p:cNvSpPr txBox="1">
            <a:spLocks/>
          </p:cNvSpPr>
          <p:nvPr/>
        </p:nvSpPr>
        <p:spPr>
          <a:xfrm>
            <a:off x="505068" y="1181101"/>
            <a:ext cx="5181600" cy="2604388"/>
          </a:xfrm>
          <a:prstGeom prst="rect">
            <a:avLst/>
          </a:prstGeom>
        </p:spPr>
        <p:txBody>
          <a:bodyPr lIns="0" tIns="0" rIns="0" bIns="0"/>
          <a:lstStyle>
            <a:lvl1pPr algn="l" rtl="0" eaLnBrk="1" fontAlgn="base" hangingPunct="1">
              <a:lnSpc>
                <a:spcPct val="106000"/>
              </a:lnSpc>
              <a:spcBef>
                <a:spcPct val="0"/>
              </a:spcBef>
              <a:spcAft>
                <a:spcPts val="900"/>
              </a:spcAft>
              <a:buFont typeface="Arial" charset="0"/>
              <a:defRPr sz="1500" kern="1200" spc="15">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400" kern="1200" spc="15">
                <a:solidFill>
                  <a:schemeClr val="tx1"/>
                </a:solidFill>
                <a:latin typeface="+mn-lt"/>
                <a:ea typeface="ＭＳ Ｐゴシック" charset="-128"/>
                <a:cs typeface="+mn-cs"/>
              </a:defRPr>
            </a:lvl2pPr>
            <a:lvl3pPr marL="202500" indent="-202500" algn="l" rtl="0" eaLnBrk="1" fontAlgn="base" hangingPunct="1">
              <a:lnSpc>
                <a:spcPct val="113000"/>
              </a:lnSpc>
              <a:spcBef>
                <a:spcPct val="0"/>
              </a:spcBef>
              <a:spcAft>
                <a:spcPts val="0"/>
              </a:spcAft>
              <a:buSzPct val="72000"/>
              <a:buFont typeface=".AppleSystemUIFont" charset="0"/>
              <a:buChar char="—"/>
              <a:defRPr sz="1400" kern="1200" spc="15">
                <a:solidFill>
                  <a:schemeClr val="tx1"/>
                </a:solidFill>
                <a:latin typeface="+mn-lt"/>
                <a:ea typeface="ＭＳ Ｐゴシック" charset="-128"/>
                <a:cs typeface="+mn-cs"/>
              </a:defRPr>
            </a:lvl3pPr>
            <a:lvl4pPr marL="417488" indent="-175444" algn="l" rtl="0" eaLnBrk="1" fontAlgn="base" hangingPunct="1">
              <a:lnSpc>
                <a:spcPct val="113000"/>
              </a:lnSpc>
              <a:spcBef>
                <a:spcPct val="0"/>
              </a:spcBef>
              <a:spcAft>
                <a:spcPct val="0"/>
              </a:spcAft>
              <a:buSzPct val="90000"/>
              <a:buFont typeface=".AppleSystemUIFont" charset="0"/>
              <a:buChar char="–"/>
              <a:defRPr sz="1400" kern="1200" spc="15">
                <a:solidFill>
                  <a:schemeClr val="tx1"/>
                </a:solidFill>
                <a:latin typeface="+mn-lt"/>
                <a:ea typeface="ＭＳ Ｐゴシック" charset="-128"/>
                <a:cs typeface="+mn-cs"/>
              </a:defRPr>
            </a:lvl4pPr>
            <a:lvl5pPr marL="579488" indent="-148444" algn="l" rtl="0" eaLnBrk="1" fontAlgn="base" hangingPunct="1">
              <a:lnSpc>
                <a:spcPct val="113000"/>
              </a:lnSpc>
              <a:spcBef>
                <a:spcPct val="0"/>
              </a:spcBef>
              <a:spcAft>
                <a:spcPts val="1125"/>
              </a:spcAft>
              <a:buSzPct val="75000"/>
              <a:buFont typeface="Arial" charset="0"/>
              <a:buChar char="•"/>
              <a:defRPr sz="1400" kern="1200" spc="15">
                <a:solidFill>
                  <a:schemeClr val="tx1"/>
                </a:solidFill>
                <a:latin typeface="+mn-lt"/>
                <a:ea typeface="ＭＳ Ｐゴシック" charset="-128"/>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527037" indent="-474121">
              <a:lnSpc>
                <a:spcPts val="3067"/>
              </a:lnSpc>
              <a:spcAft>
                <a:spcPts val="800"/>
              </a:spcAft>
              <a:defRPr/>
            </a:pPr>
            <a:r>
              <a:rPr lang="en-US" sz="2133" b="1" dirty="0"/>
              <a:t>Three Dimensions: </a:t>
            </a:r>
          </a:p>
          <a:p>
            <a:pPr marL="380990" indent="-328076">
              <a:lnSpc>
                <a:spcPts val="3067"/>
              </a:lnSpc>
              <a:spcAft>
                <a:spcPts val="800"/>
              </a:spcAft>
              <a:buFont typeface="Arial" charset="0"/>
              <a:buChar char="•"/>
              <a:defRPr/>
            </a:pPr>
            <a:r>
              <a:rPr lang="en-US" sz="2133" dirty="0"/>
              <a:t>Combination of devices, apps, platforms &amp; services</a:t>
            </a:r>
          </a:p>
          <a:p>
            <a:pPr marL="380990" indent="-328076">
              <a:lnSpc>
                <a:spcPts val="3067"/>
              </a:lnSpc>
              <a:spcAft>
                <a:spcPts val="800"/>
              </a:spcAft>
              <a:buFont typeface="Arial" charset="0"/>
              <a:buChar char="•"/>
              <a:defRPr/>
            </a:pPr>
            <a:r>
              <a:rPr lang="en-US" sz="2133" dirty="0"/>
              <a:t>Data flows, touch points </a:t>
            </a:r>
            <a:br>
              <a:rPr lang="en-US" sz="2133" dirty="0"/>
            </a:br>
            <a:r>
              <a:rPr lang="en-US" sz="2133" dirty="0"/>
              <a:t>&amp; disclosures</a:t>
            </a:r>
          </a:p>
          <a:p>
            <a:pPr marL="380990" indent="-328076">
              <a:lnSpc>
                <a:spcPts val="3067"/>
              </a:lnSpc>
              <a:spcAft>
                <a:spcPts val="800"/>
              </a:spcAft>
              <a:buFont typeface="Arial" charset="0"/>
              <a:buChar char="•"/>
              <a:defRPr/>
            </a:pPr>
            <a:r>
              <a:rPr lang="en-US" sz="2133" dirty="0"/>
              <a:t>Lack of defined standards</a:t>
            </a:r>
          </a:p>
          <a:p>
            <a:pPr marL="52916">
              <a:lnSpc>
                <a:spcPts val="3067"/>
              </a:lnSpc>
              <a:spcAft>
                <a:spcPts val="800"/>
              </a:spcAft>
              <a:defRPr/>
            </a:pPr>
            <a:endParaRPr lang="en-US" sz="2133" dirty="0"/>
          </a:p>
          <a:p>
            <a:pPr>
              <a:spcAft>
                <a:spcPts val="800"/>
              </a:spcAft>
              <a:defRPr/>
            </a:pPr>
            <a:endParaRPr lang="en-US" sz="2133" b="1" dirty="0"/>
          </a:p>
          <a:p>
            <a:pPr marL="404241" lvl="3" indent="-457189">
              <a:spcAft>
                <a:spcPts val="800"/>
              </a:spcAft>
              <a:buFont typeface="Arial" charset="0"/>
              <a:buChar char="•"/>
              <a:defRPr/>
            </a:pPr>
            <a:endParaRPr lang="en-US" sz="2133" dirty="0">
              <a:ea typeface="Hind Medium" charset="0"/>
              <a:cs typeface="Hind Medium" charset="0"/>
            </a:endParaRPr>
          </a:p>
        </p:txBody>
      </p:sp>
      <p:pic>
        <p:nvPicPr>
          <p:cNvPr id="34825"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2218" y="1710268"/>
            <a:ext cx="5632449" cy="4688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txBox="1">
            <a:spLocks/>
          </p:cNvSpPr>
          <p:nvPr/>
        </p:nvSpPr>
        <p:spPr>
          <a:xfrm>
            <a:off x="501651" y="4037423"/>
            <a:ext cx="5181600" cy="1707395"/>
          </a:xfrm>
          <a:prstGeom prst="rect">
            <a:avLst/>
          </a:prstGeom>
        </p:spPr>
        <p:txBody>
          <a:bodyPr lIns="0" tIns="0" rIns="0" bIns="0"/>
          <a:lstStyle>
            <a:lvl1pPr algn="l" rtl="0" eaLnBrk="1" fontAlgn="base" hangingPunct="1">
              <a:lnSpc>
                <a:spcPct val="106000"/>
              </a:lnSpc>
              <a:spcBef>
                <a:spcPct val="0"/>
              </a:spcBef>
              <a:spcAft>
                <a:spcPts val="900"/>
              </a:spcAft>
              <a:buFont typeface="Arial" charset="0"/>
              <a:defRPr sz="1500" kern="1200" spc="15">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400" kern="1200" spc="15">
                <a:solidFill>
                  <a:schemeClr val="tx1"/>
                </a:solidFill>
                <a:latin typeface="+mn-lt"/>
                <a:ea typeface="ＭＳ Ｐゴシック" charset="-128"/>
                <a:cs typeface="+mn-cs"/>
              </a:defRPr>
            </a:lvl2pPr>
            <a:lvl3pPr marL="202500" indent="-202500" algn="l" rtl="0" eaLnBrk="1" fontAlgn="base" hangingPunct="1">
              <a:lnSpc>
                <a:spcPct val="113000"/>
              </a:lnSpc>
              <a:spcBef>
                <a:spcPct val="0"/>
              </a:spcBef>
              <a:spcAft>
                <a:spcPts val="0"/>
              </a:spcAft>
              <a:buSzPct val="72000"/>
              <a:buFont typeface=".AppleSystemUIFont" charset="0"/>
              <a:buChar char="—"/>
              <a:defRPr sz="1400" kern="1200" spc="15">
                <a:solidFill>
                  <a:schemeClr val="tx1"/>
                </a:solidFill>
                <a:latin typeface="+mn-lt"/>
                <a:ea typeface="ＭＳ Ｐゴシック" charset="-128"/>
                <a:cs typeface="+mn-cs"/>
              </a:defRPr>
            </a:lvl3pPr>
            <a:lvl4pPr marL="417488" indent="-175444" algn="l" rtl="0" eaLnBrk="1" fontAlgn="base" hangingPunct="1">
              <a:lnSpc>
                <a:spcPct val="113000"/>
              </a:lnSpc>
              <a:spcBef>
                <a:spcPct val="0"/>
              </a:spcBef>
              <a:spcAft>
                <a:spcPct val="0"/>
              </a:spcAft>
              <a:buSzPct val="90000"/>
              <a:buFont typeface=".AppleSystemUIFont" charset="0"/>
              <a:buChar char="–"/>
              <a:defRPr sz="1400" kern="1200" spc="15">
                <a:solidFill>
                  <a:schemeClr val="tx1"/>
                </a:solidFill>
                <a:latin typeface="+mn-lt"/>
                <a:ea typeface="ＭＳ Ｐゴシック" charset="-128"/>
                <a:cs typeface="+mn-cs"/>
              </a:defRPr>
            </a:lvl4pPr>
            <a:lvl5pPr marL="579488" indent="-148444" algn="l" rtl="0" eaLnBrk="1" fontAlgn="base" hangingPunct="1">
              <a:lnSpc>
                <a:spcPct val="113000"/>
              </a:lnSpc>
              <a:spcBef>
                <a:spcPct val="0"/>
              </a:spcBef>
              <a:spcAft>
                <a:spcPts val="1125"/>
              </a:spcAft>
              <a:buSzPct val="75000"/>
              <a:buFont typeface="Arial" charset="0"/>
              <a:buChar char="•"/>
              <a:defRPr sz="1400" kern="1200" spc="15">
                <a:solidFill>
                  <a:schemeClr val="tx1"/>
                </a:solidFill>
                <a:latin typeface="+mn-lt"/>
                <a:ea typeface="ＭＳ Ｐゴシック" charset="-128"/>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52915">
              <a:lnSpc>
                <a:spcPts val="3067"/>
              </a:lnSpc>
              <a:spcAft>
                <a:spcPts val="800"/>
              </a:spcAft>
              <a:defRPr/>
            </a:pPr>
            <a:r>
              <a:rPr lang="en-US" sz="2133" b="1" dirty="0"/>
              <a:t>Impacts on Sustainability Issues:</a:t>
            </a:r>
            <a:endParaRPr lang="en-US" sz="2133" dirty="0"/>
          </a:p>
          <a:p>
            <a:pPr marL="380990" indent="-328076">
              <a:lnSpc>
                <a:spcPts val="3067"/>
              </a:lnSpc>
              <a:spcAft>
                <a:spcPts val="800"/>
              </a:spcAft>
              <a:buFont typeface="Arial" charset="0"/>
              <a:buChar char="•"/>
              <a:defRPr/>
            </a:pPr>
            <a:r>
              <a:rPr lang="en-US" sz="2133" dirty="0"/>
              <a:t>Lifecycle supportability </a:t>
            </a:r>
          </a:p>
          <a:p>
            <a:pPr marL="380990" indent="-328076">
              <a:lnSpc>
                <a:spcPts val="3067"/>
              </a:lnSpc>
              <a:spcAft>
                <a:spcPts val="800"/>
              </a:spcAft>
              <a:buFont typeface="Arial" charset="0"/>
              <a:buChar char="•"/>
              <a:defRPr/>
            </a:pPr>
            <a:r>
              <a:rPr lang="en-US" sz="2133" dirty="0"/>
              <a:t>Data retention / ownership</a:t>
            </a:r>
          </a:p>
          <a:p>
            <a:pPr marL="527037" indent="-474121">
              <a:lnSpc>
                <a:spcPts val="3067"/>
              </a:lnSpc>
              <a:spcAft>
                <a:spcPts val="800"/>
              </a:spcAft>
              <a:buFont typeface="Arial" charset="0"/>
              <a:buChar char="•"/>
              <a:defRPr/>
            </a:pPr>
            <a:endParaRPr lang="en-US" sz="2133" dirty="0"/>
          </a:p>
          <a:p>
            <a:pPr marL="52916">
              <a:lnSpc>
                <a:spcPts val="3067"/>
              </a:lnSpc>
              <a:spcAft>
                <a:spcPts val="800"/>
              </a:spcAft>
              <a:defRPr/>
            </a:pPr>
            <a:endParaRPr lang="en-US" sz="2133" dirty="0"/>
          </a:p>
          <a:p>
            <a:pPr>
              <a:spcAft>
                <a:spcPts val="800"/>
              </a:spcAft>
              <a:defRPr/>
            </a:pPr>
            <a:endParaRPr lang="en-US" sz="2133" b="1" dirty="0"/>
          </a:p>
          <a:p>
            <a:pPr marL="404241" lvl="3" indent="-457189">
              <a:spcAft>
                <a:spcPts val="800"/>
              </a:spcAft>
              <a:buFont typeface="Arial" charset="0"/>
              <a:buChar char="•"/>
              <a:defRPr/>
            </a:pPr>
            <a:endParaRPr lang="en-US" sz="2133" dirty="0">
              <a:ea typeface="Hind Medium" charset="0"/>
              <a:cs typeface="Hind Medium" charset="0"/>
            </a:endParaRPr>
          </a:p>
        </p:txBody>
      </p:sp>
    </p:spTree>
    <p:extLst>
      <p:ext uri="{BB962C8B-B14F-4D97-AF65-F5344CB8AC3E}">
        <p14:creationId xmlns:p14="http://schemas.microsoft.com/office/powerpoint/2010/main" val="96402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responsible?</a:t>
            </a:r>
            <a:endParaRPr lang="en-US" dirty="0"/>
          </a:p>
        </p:txBody>
      </p:sp>
      <p:sp>
        <p:nvSpPr>
          <p:cNvPr id="4" name="Slide Number Placeholder 3"/>
          <p:cNvSpPr>
            <a:spLocks noGrp="1"/>
          </p:cNvSpPr>
          <p:nvPr>
            <p:ph type="sldNum" sz="quarter" idx="19"/>
          </p:nvPr>
        </p:nvSpPr>
        <p:spPr/>
        <p:txBody>
          <a:bodyPr/>
          <a:lstStyle/>
          <a:p>
            <a:fld id="{9EE1D23A-55C4-7542-8A1B-C225D7430AAE}" type="slidenum">
              <a:rPr lang="uk-UA" altLang="en-US" smtClean="0"/>
              <a:pPr/>
              <a:t>7</a:t>
            </a:fld>
            <a:endParaRPr lang="uk-UA" altLang="en-US" dirty="0"/>
          </a:p>
        </p:txBody>
      </p:sp>
      <p:sp>
        <p:nvSpPr>
          <p:cNvPr id="9" name="Content Placeholder 8"/>
          <p:cNvSpPr>
            <a:spLocks noGrp="1"/>
          </p:cNvSpPr>
          <p:nvPr>
            <p:ph idx="21"/>
          </p:nvPr>
        </p:nvSpPr>
        <p:spPr>
          <a:xfrm>
            <a:off x="540001" y="1548399"/>
            <a:ext cx="4266777" cy="4024497"/>
          </a:xfrm>
        </p:spPr>
        <p:txBody>
          <a:bodyPr/>
          <a:lstStyle/>
          <a:p>
            <a:pPr lvl="1"/>
            <a:r>
              <a:rPr lang="en-US" sz="2400" b="1" dirty="0">
                <a:cs typeface="Hind SemiBold" charset="0"/>
              </a:rPr>
              <a:t>Developers and users of IoT devices and systems have a collective obligation to ensure they do not expose others and the Internet itself to potential </a:t>
            </a:r>
            <a:r>
              <a:rPr lang="en-US" sz="2400" b="1" dirty="0" smtClean="0">
                <a:cs typeface="Hind SemiBold" charset="0"/>
              </a:rPr>
              <a:t>harm</a:t>
            </a:r>
          </a:p>
          <a:p>
            <a:pPr lvl="1"/>
            <a:endParaRPr lang="en-US" sz="2400" dirty="0" smtClean="0"/>
          </a:p>
          <a:p>
            <a:pPr lvl="1"/>
            <a:r>
              <a:rPr lang="en-US" sz="2400" dirty="0" smtClean="0"/>
              <a:t>To scale up we need a collective approach, addressing security challenges on all fronts.</a:t>
            </a:r>
          </a:p>
          <a:p>
            <a:pPr lvl="1"/>
            <a:endParaRPr lang="en-US" sz="2400" dirty="0">
              <a:hlinkClick r:id="rId2"/>
            </a:endParaRPr>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486401" y="136985"/>
            <a:ext cx="6478146" cy="6560147"/>
          </a:xfrm>
        </p:spPr>
      </p:pic>
    </p:spTree>
    <p:extLst>
      <p:ext uri="{BB962C8B-B14F-4D97-AF65-F5344CB8AC3E}">
        <p14:creationId xmlns:p14="http://schemas.microsoft.com/office/powerpoint/2010/main" val="500335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What </a:t>
            </a:r>
            <a:r>
              <a:rPr lang="en-US" dirty="0"/>
              <a:t>we’re </a:t>
            </a:r>
            <a:r>
              <a:rPr lang="en-US" dirty="0" smtClean="0"/>
              <a:t>doing about it</a:t>
            </a:r>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8</a:t>
            </a:fld>
            <a:endParaRPr lang="uk-UA" altLang="en-US" dirty="0">
              <a:solidFill>
                <a:schemeClr val="bg1"/>
              </a:solidFill>
            </a:endParaRPr>
          </a:p>
        </p:txBody>
      </p:sp>
    </p:spTree>
    <p:extLst>
      <p:ext uri="{BB962C8B-B14F-4D97-AF65-F5344CB8AC3E}">
        <p14:creationId xmlns:p14="http://schemas.microsoft.com/office/powerpoint/2010/main" val="417553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86"/>
          <p:cNvSpPr>
            <a:spLocks noGrp="1"/>
          </p:cNvSpPr>
          <p:nvPr>
            <p:ph type="title"/>
          </p:nvPr>
        </p:nvSpPr>
        <p:spPr/>
        <p:txBody>
          <a:bodyPr/>
          <a:lstStyle/>
          <a:p>
            <a:r>
              <a:rPr lang="en-GB" dirty="0" smtClean="0"/>
              <a:t>There are two ways to view IoT Security</a:t>
            </a:r>
            <a:endParaRPr lang="en-GB" dirty="0"/>
          </a:p>
        </p:txBody>
      </p:sp>
      <p:sp>
        <p:nvSpPr>
          <p:cNvPr id="11" name="Text Placeholder 10"/>
          <p:cNvSpPr>
            <a:spLocks noGrp="1"/>
          </p:cNvSpPr>
          <p:nvPr>
            <p:ph type="body" sz="quarter" idx="14"/>
          </p:nvPr>
        </p:nvSpPr>
        <p:spPr>
          <a:xfrm>
            <a:off x="6822999" y="1507068"/>
            <a:ext cx="4191151" cy="4834995"/>
          </a:xfrm>
        </p:spPr>
        <p:txBody>
          <a:bodyPr lIns="36000" rIns="36000"/>
          <a:lstStyle/>
          <a:p>
            <a:r>
              <a:rPr lang="en-GB" dirty="0" smtClean="0"/>
              <a:t>Outward Security</a:t>
            </a:r>
          </a:p>
          <a:p>
            <a:pPr lvl="1"/>
            <a:r>
              <a:rPr lang="en-GB" dirty="0" smtClean="0"/>
              <a:t>Focus on potential </a:t>
            </a:r>
            <a:r>
              <a:rPr lang="en-GB" dirty="0"/>
              <a:t>harms that compromised devices and systems can inflict on the </a:t>
            </a:r>
            <a:r>
              <a:rPr lang="en-GB" dirty="0" smtClean="0"/>
              <a:t>Internet and other users</a:t>
            </a:r>
            <a:endParaRPr lang="en-GB" dirty="0"/>
          </a:p>
        </p:txBody>
      </p:sp>
      <p:sp>
        <p:nvSpPr>
          <p:cNvPr id="71" name="Text Placeholder 70"/>
          <p:cNvSpPr>
            <a:spLocks noGrp="1"/>
          </p:cNvSpPr>
          <p:nvPr>
            <p:ph type="body" sz="quarter" idx="16"/>
          </p:nvPr>
        </p:nvSpPr>
        <p:spPr>
          <a:xfrm>
            <a:off x="1254581" y="1507067"/>
            <a:ext cx="4130219" cy="4834995"/>
          </a:xfrm>
        </p:spPr>
        <p:txBody>
          <a:bodyPr lIns="108000" rIns="72000"/>
          <a:lstStyle/>
          <a:p>
            <a:r>
              <a:rPr lang="en-US" dirty="0" smtClean="0"/>
              <a:t>Inward Security</a:t>
            </a:r>
          </a:p>
          <a:p>
            <a:pPr lvl="1"/>
            <a:r>
              <a:rPr lang="en-US" dirty="0" smtClean="0"/>
              <a:t>Focus on potential </a:t>
            </a:r>
            <a:r>
              <a:rPr lang="en-US" dirty="0"/>
              <a:t>harms to the health, safety, and privacy of device users and their property stemming from compromised IoT devices and systems</a:t>
            </a:r>
            <a:endParaRPr lang="en-GB" dirty="0"/>
          </a:p>
        </p:txBody>
      </p:sp>
      <p:sp>
        <p:nvSpPr>
          <p:cNvPr id="48131" name="Slide Number Placeholder 7"/>
          <p:cNvSpPr>
            <a:spLocks noGrp="1"/>
          </p:cNvSpPr>
          <p:nvPr>
            <p:ph type="sldNum" sz="quarter" idx="19"/>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A2A82982-B658-1745-A163-154EB9EED820}" type="slidenum">
              <a:rPr lang="uk-UA" altLang="en-US" smtClean="0"/>
              <a:pPr/>
              <a:t>9</a:t>
            </a:fld>
            <a:endParaRPr lang="uk-UA" altLang="en-US" dirty="0"/>
          </a:p>
        </p:txBody>
      </p:sp>
    </p:spTree>
    <p:extLst>
      <p:ext uri="{BB962C8B-B14F-4D97-AF65-F5344CB8AC3E}">
        <p14:creationId xmlns:p14="http://schemas.microsoft.com/office/powerpoint/2010/main" val="508088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A54EDF76-BC50-A141-919C-AAA078EF3472}" vid="{A822C970-8AC5-F64D-9031-5FB6A741FE2F}"/>
    </a:ext>
  </a:extLst>
</a:theme>
</file>

<file path=ppt/theme/theme2.xml><?xml version="1.0" encoding="utf-8"?>
<a:theme xmlns:a="http://schemas.openxmlformats.org/drawingml/2006/main" name="ISOC - Green template">
  <a:themeElements>
    <a:clrScheme name="01-ISOC-Green">
      <a:dk1>
        <a:srgbClr val="0C1C2C"/>
      </a:dk1>
      <a:lt1>
        <a:srgbClr val="EEF2EC"/>
      </a:lt1>
      <a:dk2>
        <a:srgbClr val="40B2A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_2016-08-01_EN_FINAL_v01" id="{A54EDF76-BC50-A141-919C-AAA078EF3472}" vid="{601FD1F2-0986-124C-93D2-021F5AF62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Presentation_Template_2016-08-01_EN_FINAL_v01</Template>
  <TotalTime>1635</TotalTime>
  <Words>1013</Words>
  <Application>Microsoft Office PowerPoint</Application>
  <PresentationFormat>Widescreen</PresentationFormat>
  <Paragraphs>144</Paragraphs>
  <Slides>15</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ＭＳ Ｐゴシック</vt:lpstr>
      <vt:lpstr>.AppleSystemUIFont</vt:lpstr>
      <vt:lpstr>Arial</vt:lpstr>
      <vt:lpstr>Calibri</vt:lpstr>
      <vt:lpstr>Hind</vt:lpstr>
      <vt:lpstr>Hind Light</vt:lpstr>
      <vt:lpstr>Hind Medium</vt:lpstr>
      <vt:lpstr>Hind SemiBold</vt:lpstr>
      <vt:lpstr>Wingdings</vt:lpstr>
      <vt:lpstr>ISOC - Blue template</vt:lpstr>
      <vt:lpstr>ISOC - Green template</vt:lpstr>
      <vt:lpstr>IoT Security and Privacy</vt:lpstr>
      <vt:lpstr>PowerPoint Presentation</vt:lpstr>
      <vt:lpstr>PowerPoint Presentation</vt:lpstr>
      <vt:lpstr>The challenges we face</vt:lpstr>
      <vt:lpstr>New devices, new vulnerabilities </vt:lpstr>
      <vt:lpstr>Key Challenge: IoT Ecosystem</vt:lpstr>
      <vt:lpstr>Who is responsible?</vt:lpstr>
      <vt:lpstr>What we’re doing about it</vt:lpstr>
      <vt:lpstr>There are two ways to view IoT Security</vt:lpstr>
      <vt:lpstr>Online Trust Alliance IoT Security &amp; Privacy Trust Framework</vt:lpstr>
      <vt:lpstr>Online Trust Alliance IoT Security Resources</vt:lpstr>
      <vt:lpstr>ISOC “IoT Trust by Design” Campaign</vt:lpstr>
      <vt:lpstr>Activity highlights</vt:lpstr>
      <vt:lpstr>Thoughts and suggestions?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Sopko</dc:creator>
  <cp:lastModifiedBy>Kae</cp:lastModifiedBy>
  <cp:revision>122</cp:revision>
  <cp:lastPrinted>2016-06-14T17:50:38Z</cp:lastPrinted>
  <dcterms:created xsi:type="dcterms:W3CDTF">2018-02-04T17:51:20Z</dcterms:created>
  <dcterms:modified xsi:type="dcterms:W3CDTF">2018-02-24T03:25:06Z</dcterms:modified>
</cp:coreProperties>
</file>